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9" r:id="rId28"/>
    <p:sldId id="283" r:id="rId29"/>
    <p:sldId id="284" r:id="rId30"/>
    <p:sldId id="294" r:id="rId31"/>
    <p:sldId id="285" r:id="rId32"/>
    <p:sldId id="286" r:id="rId33"/>
    <p:sldId id="298" r:id="rId34"/>
    <p:sldId id="287" r:id="rId35"/>
    <p:sldId id="288" r:id="rId36"/>
    <p:sldId id="295" r:id="rId37"/>
    <p:sldId id="296" r:id="rId38"/>
    <p:sldId id="297" r:id="rId3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xfrm>
            <a:off x="1143000" y="685800"/>
            <a:ext cx="4572000" cy="3429000"/>
          </a:xfrm>
          <a:prstGeom prst="rect">
            <a:avLst/>
          </a:prstGeom>
        </p:spPr>
        <p:txBody>
          <a:bodyPr/>
          <a:lstStyle/>
          <a:p>
            <a:endParaRPr/>
          </a:p>
        </p:txBody>
      </p:sp>
      <p:sp>
        <p:nvSpPr>
          <p:cNvPr id="158" name="Shape 15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106596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22" name="Group 15"/>
          <p:cNvGrpSpPr/>
          <p:nvPr/>
        </p:nvGrpSpPr>
        <p:grpSpPr>
          <a:xfrm>
            <a:off x="-2" y="-11114"/>
            <a:ext cx="12272440" cy="6858004"/>
            <a:chOff x="-1" y="0"/>
            <a:chExt cx="12272438" cy="6858003"/>
          </a:xfrm>
        </p:grpSpPr>
        <p:sp>
          <p:nvSpPr>
            <p:cNvPr id="17" name="Rectangle 16"/>
            <p:cNvSpPr/>
            <p:nvPr/>
          </p:nvSpPr>
          <p:spPr>
            <a:xfrm>
              <a:off x="-2" y="-1"/>
              <a:ext cx="12236456" cy="6858004"/>
            </a:xfrm>
            <a:prstGeom prst="rect">
              <a:avLst/>
            </a:prstGeom>
            <a:solidFill>
              <a:srgbClr val="FFFFFF"/>
            </a:solidFill>
            <a:ln w="25400" cap="flat">
              <a:solidFill>
                <a:srgbClr val="0070C0"/>
              </a:solidFill>
              <a:prstDash val="solid"/>
              <a:miter lim="800000"/>
            </a:ln>
            <a:effectLst/>
          </p:spPr>
          <p:txBody>
            <a:bodyPr wrap="square" lIns="45718" tIns="45718" rIns="45718" bIns="45718" numCol="1" anchor="t">
              <a:noAutofit/>
            </a:bodyPr>
            <a:lstStyle/>
            <a:p>
              <a:pPr>
                <a:defRPr sz="2400" baseline="-25000">
                  <a:latin typeface="Symbol"/>
                  <a:ea typeface="Symbol"/>
                  <a:cs typeface="Symbol"/>
                  <a:sym typeface="Symbol"/>
                </a:defRPr>
              </a:pPr>
              <a:endParaRPr/>
            </a:p>
          </p:txBody>
        </p:sp>
        <p:sp>
          <p:nvSpPr>
            <p:cNvPr id="18" name="TextBox 17"/>
            <p:cNvSpPr txBox="1"/>
            <p:nvPr/>
          </p:nvSpPr>
          <p:spPr>
            <a:xfrm>
              <a:off x="780203" y="58738"/>
              <a:ext cx="1252645" cy="3654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defRPr sz="1000">
                  <a:latin typeface="Times New Roman"/>
                  <a:ea typeface="Times New Roman"/>
                  <a:cs typeface="Times New Roman"/>
                  <a:sym typeface="Times New Roman"/>
                </a:defRPr>
              </a:pPr>
              <a:r>
                <a:t>RV College of</a:t>
              </a:r>
              <a:endParaRPr b="1">
                <a:latin typeface="Arial"/>
                <a:ea typeface="Arial"/>
                <a:cs typeface="Arial"/>
                <a:sym typeface="Arial"/>
              </a:endParaRPr>
            </a:p>
            <a:p>
              <a:pPr>
                <a:defRPr sz="1000">
                  <a:latin typeface="Times New Roman"/>
                  <a:ea typeface="Times New Roman"/>
                  <a:cs typeface="Times New Roman"/>
                  <a:sym typeface="Times New Roman"/>
                </a:defRPr>
              </a:pPr>
              <a:r>
                <a:t>Engineering</a:t>
              </a:r>
            </a:p>
          </p:txBody>
        </p:sp>
        <p:pic>
          <p:nvPicPr>
            <p:cNvPr id="19" name="Picture 18" descr="Picture 18"/>
            <p:cNvPicPr>
              <a:picLocks noChangeAspect="1"/>
            </p:cNvPicPr>
            <p:nvPr/>
          </p:nvPicPr>
          <p:blipFill>
            <a:blip r:embed="rId2"/>
            <a:stretch>
              <a:fillRect/>
            </a:stretch>
          </p:blipFill>
          <p:spPr>
            <a:xfrm>
              <a:off x="36805" y="36095"/>
              <a:ext cx="698512" cy="523848"/>
            </a:xfrm>
            <a:prstGeom prst="rect">
              <a:avLst/>
            </a:prstGeom>
            <a:ln w="12700" cap="flat">
              <a:noFill/>
              <a:miter lim="400000"/>
            </a:ln>
            <a:effectLst/>
          </p:spPr>
        </p:pic>
        <p:sp>
          <p:nvSpPr>
            <p:cNvPr id="20" name="Straight Connector 19"/>
            <p:cNvSpPr/>
            <p:nvPr/>
          </p:nvSpPr>
          <p:spPr>
            <a:xfrm>
              <a:off x="-1" y="620713"/>
              <a:ext cx="12272439" cy="1"/>
            </a:xfrm>
            <a:prstGeom prst="line">
              <a:avLst/>
            </a:prstGeom>
            <a:noFill/>
            <a:ln w="25400" cap="flat">
              <a:solidFill>
                <a:srgbClr val="0070C0"/>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21" name="TextBox 20"/>
            <p:cNvSpPr txBox="1"/>
            <p:nvPr/>
          </p:nvSpPr>
          <p:spPr>
            <a:xfrm>
              <a:off x="9494521" y="128588"/>
              <a:ext cx="2651762"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200" b="1" i="1">
                  <a:solidFill>
                    <a:srgbClr val="0070C0"/>
                  </a:solidFill>
                  <a:latin typeface="Bookman Old Style"/>
                  <a:ea typeface="Bookman Old Style"/>
                  <a:cs typeface="Bookman Old Style"/>
                  <a:sym typeface="Bookman Old Style"/>
                </a:defRPr>
              </a:lvl1pPr>
            </a:lstStyle>
            <a:p>
              <a:r>
                <a:t>Go, Change the World</a:t>
              </a:r>
            </a:p>
          </p:txBody>
        </p:sp>
      </p:grpSp>
      <p:sp>
        <p:nvSpPr>
          <p:cNvPr id="23" name="Title Text"/>
          <p:cNvSpPr txBox="1">
            <a:spLocks noGrp="1"/>
          </p:cNvSpPr>
          <p:nvPr>
            <p:ph type="title"/>
          </p:nvPr>
        </p:nvSpPr>
        <p:spPr>
          <a:xfrm>
            <a:off x="1524000" y="1122362"/>
            <a:ext cx="9144000" cy="2387601"/>
          </a:xfrm>
          <a:prstGeom prst="rect">
            <a:avLst/>
          </a:prstGeom>
          <a:noFill/>
        </p:spPr>
        <p:txBody>
          <a:bodyPr anchor="b"/>
          <a:lstStyle>
            <a:lvl1pPr>
              <a:defRPr sz="4500" b="0">
                <a:solidFill>
                  <a:srgbClr val="000000"/>
                </a:solidFill>
                <a:latin typeface="Calibri Light"/>
                <a:ea typeface="Calibri Light"/>
                <a:cs typeface="Calibri Light"/>
                <a:sym typeface="Calibri Light"/>
              </a:defRPr>
            </a:lvl1pPr>
          </a:lstStyle>
          <a:p>
            <a:r>
              <a:t>Title Text</a:t>
            </a:r>
          </a:p>
        </p:txBody>
      </p:sp>
      <p:sp>
        <p:nvSpPr>
          <p:cNvPr id="24" name="Body Level One…"/>
          <p:cNvSpPr txBox="1">
            <a:spLocks noGrp="1"/>
          </p:cNvSpPr>
          <p:nvPr>
            <p:ph type="body" sz="quarter" idx="1"/>
          </p:nvPr>
        </p:nvSpPr>
        <p:spPr>
          <a:xfrm>
            <a:off x="1524000" y="3602037"/>
            <a:ext cx="9144000" cy="1655765"/>
          </a:xfrm>
          <a:prstGeom prst="rect">
            <a:avLst/>
          </a:prstGeom>
        </p:spPr>
        <p:txBody>
          <a:bodyPr/>
          <a:lstStyle>
            <a:lvl1pPr marL="0" indent="0" algn="ctr">
              <a:buSzTx/>
              <a:buFontTx/>
              <a:buNone/>
              <a:defRPr sz="1800">
                <a:solidFill>
                  <a:srgbClr val="000000"/>
                </a:solidFill>
                <a:latin typeface="+mn-lt"/>
                <a:ea typeface="+mn-ea"/>
                <a:cs typeface="+mn-cs"/>
                <a:sym typeface="Calibri"/>
              </a:defRPr>
            </a:lvl1pPr>
            <a:lvl2pPr marL="0" indent="0" algn="ctr">
              <a:buSzTx/>
              <a:buFontTx/>
              <a:buNone/>
              <a:defRPr sz="1800">
                <a:solidFill>
                  <a:srgbClr val="000000"/>
                </a:solidFill>
                <a:latin typeface="+mn-lt"/>
                <a:ea typeface="+mn-ea"/>
                <a:cs typeface="+mn-cs"/>
                <a:sym typeface="Calibri"/>
              </a:defRPr>
            </a:lvl2pPr>
            <a:lvl3pPr marL="0" indent="0" algn="ctr">
              <a:buSzTx/>
              <a:buFontTx/>
              <a:buNone/>
              <a:defRPr sz="1800">
                <a:solidFill>
                  <a:srgbClr val="000000"/>
                </a:solidFill>
                <a:latin typeface="+mn-lt"/>
                <a:ea typeface="+mn-ea"/>
                <a:cs typeface="+mn-cs"/>
                <a:sym typeface="Calibri"/>
              </a:defRPr>
            </a:lvl3pPr>
            <a:lvl4pPr marL="0" indent="0" algn="ctr">
              <a:buSzTx/>
              <a:buFontTx/>
              <a:buNone/>
              <a:defRPr sz="1800">
                <a:solidFill>
                  <a:srgbClr val="000000"/>
                </a:solidFill>
                <a:latin typeface="+mn-lt"/>
                <a:ea typeface="+mn-ea"/>
                <a:cs typeface="+mn-cs"/>
                <a:sym typeface="Calibri"/>
              </a:defRPr>
            </a:lvl4pPr>
            <a:lvl5pPr marL="0" indent="0" algn="ctr">
              <a:buSzTx/>
              <a:buFontTx/>
              <a:buNone/>
              <a:defRPr sz="18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xfrm>
            <a:off x="8610600" y="6356353"/>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135" name="Slide Number"/>
          <p:cNvSpPr txBox="1">
            <a:spLocks noGrp="1"/>
          </p:cNvSpPr>
          <p:nvPr>
            <p:ph type="sldNum" sz="quarter" idx="2"/>
          </p:nvPr>
        </p:nvSpPr>
        <p:spPr>
          <a:xfrm>
            <a:off x="8610600" y="6356353"/>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2_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xfrm>
            <a:off x="0" y="0"/>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9" name="Title Text"/>
          <p:cNvSpPr txBox="1">
            <a:spLocks noGrp="1"/>
          </p:cNvSpPr>
          <p:nvPr>
            <p:ph type="title"/>
          </p:nvPr>
        </p:nvSpPr>
        <p:spPr>
          <a:prstGeom prst="rect">
            <a:avLst/>
          </a:prstGeom>
        </p:spPr>
        <p:txBody>
          <a:bodyPr/>
          <a:lstStyle/>
          <a:p>
            <a:r>
              <a:t>Title Text</a:t>
            </a:r>
          </a:p>
        </p:txBody>
      </p:sp>
      <p:sp>
        <p:nvSpPr>
          <p:cNvPr id="150"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grpSp>
        <p:nvGrpSpPr>
          <p:cNvPr id="46" name="Group 15"/>
          <p:cNvGrpSpPr/>
          <p:nvPr/>
        </p:nvGrpSpPr>
        <p:grpSpPr>
          <a:xfrm>
            <a:off x="-2" y="-11114"/>
            <a:ext cx="12272440" cy="6858004"/>
            <a:chOff x="-1" y="0"/>
            <a:chExt cx="12272438" cy="6858003"/>
          </a:xfrm>
        </p:grpSpPr>
        <p:sp>
          <p:nvSpPr>
            <p:cNvPr id="41" name="Rectangle 16"/>
            <p:cNvSpPr/>
            <p:nvPr/>
          </p:nvSpPr>
          <p:spPr>
            <a:xfrm>
              <a:off x="-2" y="-1"/>
              <a:ext cx="12236456" cy="6858004"/>
            </a:xfrm>
            <a:prstGeom prst="rect">
              <a:avLst/>
            </a:prstGeom>
            <a:solidFill>
              <a:srgbClr val="FFFFFF"/>
            </a:solidFill>
            <a:ln w="25400" cap="flat">
              <a:solidFill>
                <a:srgbClr val="0070C0"/>
              </a:solidFill>
              <a:prstDash val="solid"/>
              <a:miter lim="800000"/>
            </a:ln>
            <a:effectLst/>
          </p:spPr>
          <p:txBody>
            <a:bodyPr wrap="square" lIns="45718" tIns="45718" rIns="45718" bIns="45718" numCol="1" anchor="t">
              <a:noAutofit/>
            </a:bodyPr>
            <a:lstStyle/>
            <a:p>
              <a:pPr>
                <a:defRPr sz="2400" baseline="-25000">
                  <a:latin typeface="Symbol"/>
                  <a:ea typeface="Symbol"/>
                  <a:cs typeface="Symbol"/>
                  <a:sym typeface="Symbol"/>
                </a:defRPr>
              </a:pPr>
              <a:endParaRPr/>
            </a:p>
          </p:txBody>
        </p:sp>
        <p:sp>
          <p:nvSpPr>
            <p:cNvPr id="42" name="TextBox 17"/>
            <p:cNvSpPr txBox="1"/>
            <p:nvPr/>
          </p:nvSpPr>
          <p:spPr>
            <a:xfrm>
              <a:off x="780203" y="58738"/>
              <a:ext cx="1252645" cy="3654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defRPr sz="1000">
                  <a:latin typeface="Times New Roman"/>
                  <a:ea typeface="Times New Roman"/>
                  <a:cs typeface="Times New Roman"/>
                  <a:sym typeface="Times New Roman"/>
                </a:defRPr>
              </a:pPr>
              <a:r>
                <a:t>RV College of</a:t>
              </a:r>
              <a:endParaRPr b="1">
                <a:latin typeface="Arial"/>
                <a:ea typeface="Arial"/>
                <a:cs typeface="Arial"/>
                <a:sym typeface="Arial"/>
              </a:endParaRPr>
            </a:p>
            <a:p>
              <a:pPr>
                <a:defRPr sz="1000">
                  <a:latin typeface="Times New Roman"/>
                  <a:ea typeface="Times New Roman"/>
                  <a:cs typeface="Times New Roman"/>
                  <a:sym typeface="Times New Roman"/>
                </a:defRPr>
              </a:pPr>
              <a:r>
                <a:t>Engineering</a:t>
              </a:r>
            </a:p>
          </p:txBody>
        </p:sp>
        <p:pic>
          <p:nvPicPr>
            <p:cNvPr id="43" name="Picture 18" descr="Picture 18"/>
            <p:cNvPicPr>
              <a:picLocks noChangeAspect="1"/>
            </p:cNvPicPr>
            <p:nvPr/>
          </p:nvPicPr>
          <p:blipFill>
            <a:blip r:embed="rId2"/>
            <a:stretch>
              <a:fillRect/>
            </a:stretch>
          </p:blipFill>
          <p:spPr>
            <a:xfrm>
              <a:off x="36805" y="36095"/>
              <a:ext cx="698512" cy="523848"/>
            </a:xfrm>
            <a:prstGeom prst="rect">
              <a:avLst/>
            </a:prstGeom>
            <a:ln w="12700" cap="flat">
              <a:noFill/>
              <a:miter lim="400000"/>
            </a:ln>
            <a:effectLst/>
          </p:spPr>
        </p:pic>
        <p:sp>
          <p:nvSpPr>
            <p:cNvPr id="44" name="Straight Connector 19"/>
            <p:cNvSpPr/>
            <p:nvPr/>
          </p:nvSpPr>
          <p:spPr>
            <a:xfrm>
              <a:off x="-1" y="620713"/>
              <a:ext cx="12272439" cy="1"/>
            </a:xfrm>
            <a:prstGeom prst="line">
              <a:avLst/>
            </a:prstGeom>
            <a:noFill/>
            <a:ln w="25400" cap="flat">
              <a:solidFill>
                <a:srgbClr val="0070C0"/>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45" name="TextBox 20"/>
            <p:cNvSpPr txBox="1"/>
            <p:nvPr/>
          </p:nvSpPr>
          <p:spPr>
            <a:xfrm>
              <a:off x="9494521" y="128588"/>
              <a:ext cx="2651762"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200" b="1" i="1">
                  <a:solidFill>
                    <a:srgbClr val="0070C0"/>
                  </a:solidFill>
                  <a:latin typeface="Bookman Old Style"/>
                  <a:ea typeface="Bookman Old Style"/>
                  <a:cs typeface="Bookman Old Style"/>
                  <a:sym typeface="Bookman Old Style"/>
                </a:defRPr>
              </a:lvl1pPr>
            </a:lstStyle>
            <a:p>
              <a:r>
                <a:t>Go, Change the World</a:t>
              </a:r>
            </a:p>
          </p:txBody>
        </p:sp>
      </p:grpSp>
      <p:sp>
        <p:nvSpPr>
          <p:cNvPr id="47" name="Title Text"/>
          <p:cNvSpPr txBox="1">
            <a:spLocks noGrp="1"/>
          </p:cNvSpPr>
          <p:nvPr>
            <p:ph type="title"/>
          </p:nvPr>
        </p:nvSpPr>
        <p:spPr>
          <a:xfrm>
            <a:off x="831850" y="1709740"/>
            <a:ext cx="10515601" cy="2852741"/>
          </a:xfrm>
          <a:prstGeom prst="rect">
            <a:avLst/>
          </a:prstGeom>
          <a:noFill/>
        </p:spPr>
        <p:txBody>
          <a:bodyPr anchor="b"/>
          <a:lstStyle>
            <a:lvl1pPr algn="l">
              <a:defRPr sz="4500" b="0">
                <a:solidFill>
                  <a:srgbClr val="000000"/>
                </a:solidFill>
                <a:latin typeface="Calibri Light"/>
                <a:ea typeface="Calibri Light"/>
                <a:cs typeface="Calibri Light"/>
                <a:sym typeface="Calibri Light"/>
              </a:defRPr>
            </a:lvl1pPr>
          </a:lstStyle>
          <a:p>
            <a:r>
              <a:t>Title Text</a:t>
            </a:r>
          </a:p>
        </p:txBody>
      </p:sp>
      <p:sp>
        <p:nvSpPr>
          <p:cNvPr id="48" name="Body Level One…"/>
          <p:cNvSpPr txBox="1">
            <a:spLocks noGrp="1"/>
          </p:cNvSpPr>
          <p:nvPr>
            <p:ph type="body" sz="quarter" idx="1"/>
          </p:nvPr>
        </p:nvSpPr>
        <p:spPr>
          <a:xfrm>
            <a:off x="831850" y="4589467"/>
            <a:ext cx="10515601" cy="1500190"/>
          </a:xfrm>
          <a:prstGeom prst="rect">
            <a:avLst/>
          </a:prstGeom>
        </p:spPr>
        <p:txBody>
          <a:bodyPr/>
          <a:lstStyle>
            <a:lvl1pPr marL="0" indent="0">
              <a:buSzTx/>
              <a:buFontTx/>
              <a:buNone/>
              <a:defRPr sz="1800">
                <a:solidFill>
                  <a:srgbClr val="888888"/>
                </a:solidFill>
                <a:latin typeface="+mn-lt"/>
                <a:ea typeface="+mn-ea"/>
                <a:cs typeface="+mn-cs"/>
                <a:sym typeface="Calibri"/>
              </a:defRPr>
            </a:lvl1pPr>
            <a:lvl2pPr marL="0" indent="0">
              <a:buSzTx/>
              <a:buFontTx/>
              <a:buNone/>
              <a:defRPr sz="1800">
                <a:solidFill>
                  <a:srgbClr val="888888"/>
                </a:solidFill>
                <a:latin typeface="+mn-lt"/>
                <a:ea typeface="+mn-ea"/>
                <a:cs typeface="+mn-cs"/>
                <a:sym typeface="Calibri"/>
              </a:defRPr>
            </a:lvl2pPr>
            <a:lvl3pPr marL="0" indent="0">
              <a:buSzTx/>
              <a:buFontTx/>
              <a:buNone/>
              <a:defRPr sz="1800">
                <a:solidFill>
                  <a:srgbClr val="888888"/>
                </a:solidFill>
                <a:latin typeface="+mn-lt"/>
                <a:ea typeface="+mn-ea"/>
                <a:cs typeface="+mn-cs"/>
                <a:sym typeface="Calibri"/>
              </a:defRPr>
            </a:lvl3pPr>
            <a:lvl4pPr marL="0" indent="0">
              <a:buSzTx/>
              <a:buFontTx/>
              <a:buNone/>
              <a:defRPr sz="1800">
                <a:solidFill>
                  <a:srgbClr val="888888"/>
                </a:solidFill>
                <a:latin typeface="+mn-lt"/>
                <a:ea typeface="+mn-ea"/>
                <a:cs typeface="+mn-cs"/>
                <a:sym typeface="Calibri"/>
              </a:defRPr>
            </a:lvl4pPr>
            <a:lvl5pPr marL="0" indent="0">
              <a:buSzTx/>
              <a:buFontTx/>
              <a:buNone/>
              <a:defRPr sz="1800">
                <a:solidFill>
                  <a:srgbClr val="888888"/>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49" name="Slide Number"/>
          <p:cNvSpPr txBox="1">
            <a:spLocks noGrp="1"/>
          </p:cNvSpPr>
          <p:nvPr>
            <p:ph type="sldNum" sz="quarter" idx="2"/>
          </p:nvPr>
        </p:nvSpPr>
        <p:spPr>
          <a:xfrm>
            <a:off x="8610600" y="6356353"/>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817253" y="-3"/>
            <a:ext cx="8056421" cy="614940"/>
          </a:xfrm>
          <a:prstGeom prst="rect">
            <a:avLst/>
          </a:prstGeom>
          <a:solidFill>
            <a:srgbClr val="C5E0B4"/>
          </a:solidFill>
        </p:spPr>
        <p:txBody>
          <a:bodyPr/>
          <a:lstStyle>
            <a:lvl1pPr>
              <a:defRPr>
                <a:solidFill>
                  <a:srgbClr val="002060"/>
                </a:solidFill>
              </a:defRPr>
            </a:lvl1pPr>
          </a:lstStyle>
          <a:p>
            <a:r>
              <a:t>Title Text</a:t>
            </a:r>
          </a:p>
        </p:txBody>
      </p:sp>
      <p:sp>
        <p:nvSpPr>
          <p:cNvPr id="57" name="Body Level One…"/>
          <p:cNvSpPr txBox="1">
            <a:spLocks noGrp="1"/>
          </p:cNvSpPr>
          <p:nvPr>
            <p:ph type="body" sz="half" idx="1"/>
          </p:nvPr>
        </p:nvSpPr>
        <p:spPr>
          <a:xfrm>
            <a:off x="304800" y="794325"/>
            <a:ext cx="5715000" cy="5382641"/>
          </a:xfrm>
          <a:prstGeom prst="rect">
            <a:avLst/>
          </a:prstGeom>
        </p:spPr>
        <p:txBody>
          <a:bodyPr/>
          <a:lstStyle>
            <a:lvl1pPr>
              <a:defRPr>
                <a:solidFill>
                  <a:srgbClr val="000000"/>
                </a:solidFill>
                <a:latin typeface="+mn-lt"/>
                <a:ea typeface="+mn-ea"/>
                <a:cs typeface="+mn-cs"/>
                <a:sym typeface="Calibri"/>
              </a:defRPr>
            </a:lvl1pPr>
            <a:lvl2pPr>
              <a:defRPr>
                <a:solidFill>
                  <a:srgbClr val="000000"/>
                </a:solidFill>
                <a:latin typeface="+mn-lt"/>
                <a:ea typeface="+mn-ea"/>
                <a:cs typeface="+mn-cs"/>
                <a:sym typeface="Calibri"/>
              </a:defRPr>
            </a:lvl2pPr>
            <a:lvl3pPr>
              <a:defRPr>
                <a:solidFill>
                  <a:srgbClr val="000000"/>
                </a:solidFill>
                <a:latin typeface="+mn-lt"/>
                <a:ea typeface="+mn-ea"/>
                <a:cs typeface="+mn-cs"/>
                <a:sym typeface="Calibri"/>
              </a:defRPr>
            </a:lvl3pPr>
            <a:lvl4pPr>
              <a:defRPr>
                <a:solidFill>
                  <a:srgbClr val="000000"/>
                </a:solidFill>
                <a:latin typeface="+mn-lt"/>
                <a:ea typeface="+mn-ea"/>
                <a:cs typeface="+mn-cs"/>
                <a:sym typeface="Calibri"/>
              </a:defRPr>
            </a:lvl4pPr>
            <a:lvl5pPr>
              <a:defRPr>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8610600" y="6356353"/>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grpSp>
        <p:nvGrpSpPr>
          <p:cNvPr id="70" name="Group 15"/>
          <p:cNvGrpSpPr/>
          <p:nvPr/>
        </p:nvGrpSpPr>
        <p:grpSpPr>
          <a:xfrm>
            <a:off x="-2" y="-11114"/>
            <a:ext cx="12272440" cy="6858004"/>
            <a:chOff x="-1" y="0"/>
            <a:chExt cx="12272438" cy="6858003"/>
          </a:xfrm>
        </p:grpSpPr>
        <p:sp>
          <p:nvSpPr>
            <p:cNvPr id="65" name="Rectangle 16"/>
            <p:cNvSpPr/>
            <p:nvPr/>
          </p:nvSpPr>
          <p:spPr>
            <a:xfrm>
              <a:off x="-2" y="-1"/>
              <a:ext cx="12236456" cy="6858004"/>
            </a:xfrm>
            <a:prstGeom prst="rect">
              <a:avLst/>
            </a:prstGeom>
            <a:solidFill>
              <a:srgbClr val="FFFFFF"/>
            </a:solidFill>
            <a:ln w="25400" cap="flat">
              <a:solidFill>
                <a:srgbClr val="0070C0"/>
              </a:solidFill>
              <a:prstDash val="solid"/>
              <a:miter lim="800000"/>
            </a:ln>
            <a:effectLst/>
          </p:spPr>
          <p:txBody>
            <a:bodyPr wrap="square" lIns="45718" tIns="45718" rIns="45718" bIns="45718" numCol="1" anchor="t">
              <a:noAutofit/>
            </a:bodyPr>
            <a:lstStyle/>
            <a:p>
              <a:pPr>
                <a:defRPr sz="2400" baseline="-25000">
                  <a:latin typeface="Symbol"/>
                  <a:ea typeface="Symbol"/>
                  <a:cs typeface="Symbol"/>
                  <a:sym typeface="Symbol"/>
                </a:defRPr>
              </a:pPr>
              <a:endParaRPr/>
            </a:p>
          </p:txBody>
        </p:sp>
        <p:sp>
          <p:nvSpPr>
            <p:cNvPr id="66" name="TextBox 17"/>
            <p:cNvSpPr txBox="1"/>
            <p:nvPr/>
          </p:nvSpPr>
          <p:spPr>
            <a:xfrm>
              <a:off x="780203" y="58738"/>
              <a:ext cx="1252645" cy="3654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defRPr sz="1000">
                  <a:latin typeface="Times New Roman"/>
                  <a:ea typeface="Times New Roman"/>
                  <a:cs typeface="Times New Roman"/>
                  <a:sym typeface="Times New Roman"/>
                </a:defRPr>
              </a:pPr>
              <a:r>
                <a:t>RV College of</a:t>
              </a:r>
              <a:endParaRPr b="1">
                <a:latin typeface="Arial"/>
                <a:ea typeface="Arial"/>
                <a:cs typeface="Arial"/>
                <a:sym typeface="Arial"/>
              </a:endParaRPr>
            </a:p>
            <a:p>
              <a:pPr>
                <a:defRPr sz="1000">
                  <a:latin typeface="Times New Roman"/>
                  <a:ea typeface="Times New Roman"/>
                  <a:cs typeface="Times New Roman"/>
                  <a:sym typeface="Times New Roman"/>
                </a:defRPr>
              </a:pPr>
              <a:r>
                <a:t>Engineering</a:t>
              </a:r>
            </a:p>
          </p:txBody>
        </p:sp>
        <p:pic>
          <p:nvPicPr>
            <p:cNvPr id="67" name="Picture 18" descr="Picture 18"/>
            <p:cNvPicPr>
              <a:picLocks noChangeAspect="1"/>
            </p:cNvPicPr>
            <p:nvPr/>
          </p:nvPicPr>
          <p:blipFill>
            <a:blip r:embed="rId2"/>
            <a:stretch>
              <a:fillRect/>
            </a:stretch>
          </p:blipFill>
          <p:spPr>
            <a:xfrm>
              <a:off x="36805" y="36095"/>
              <a:ext cx="698512" cy="523848"/>
            </a:xfrm>
            <a:prstGeom prst="rect">
              <a:avLst/>
            </a:prstGeom>
            <a:ln w="12700" cap="flat">
              <a:noFill/>
              <a:miter lim="400000"/>
            </a:ln>
            <a:effectLst/>
          </p:spPr>
        </p:pic>
        <p:sp>
          <p:nvSpPr>
            <p:cNvPr id="68" name="Straight Connector 19"/>
            <p:cNvSpPr/>
            <p:nvPr/>
          </p:nvSpPr>
          <p:spPr>
            <a:xfrm>
              <a:off x="-1" y="620713"/>
              <a:ext cx="12272439" cy="1"/>
            </a:xfrm>
            <a:prstGeom prst="line">
              <a:avLst/>
            </a:prstGeom>
            <a:noFill/>
            <a:ln w="25400" cap="flat">
              <a:solidFill>
                <a:srgbClr val="0070C0"/>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69" name="TextBox 20"/>
            <p:cNvSpPr txBox="1"/>
            <p:nvPr/>
          </p:nvSpPr>
          <p:spPr>
            <a:xfrm>
              <a:off x="9494521" y="128588"/>
              <a:ext cx="2651762"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200" b="1" i="1">
                  <a:solidFill>
                    <a:srgbClr val="0070C0"/>
                  </a:solidFill>
                  <a:latin typeface="Bookman Old Style"/>
                  <a:ea typeface="Bookman Old Style"/>
                  <a:cs typeface="Bookman Old Style"/>
                  <a:sym typeface="Bookman Old Style"/>
                </a:defRPr>
              </a:lvl1pPr>
            </a:lstStyle>
            <a:p>
              <a:r>
                <a:t>Go, Change the World</a:t>
              </a:r>
            </a:p>
          </p:txBody>
        </p:sp>
      </p:grpSp>
      <p:sp>
        <p:nvSpPr>
          <p:cNvPr id="71" name="Title Text"/>
          <p:cNvSpPr txBox="1">
            <a:spLocks noGrp="1"/>
          </p:cNvSpPr>
          <p:nvPr>
            <p:ph type="title"/>
          </p:nvPr>
        </p:nvSpPr>
        <p:spPr>
          <a:xfrm>
            <a:off x="839787" y="365128"/>
            <a:ext cx="10515601" cy="1325564"/>
          </a:xfrm>
          <a:prstGeom prst="rect">
            <a:avLst/>
          </a:prstGeom>
          <a:noFill/>
        </p:spPr>
        <p:txBody>
          <a:bodyPr/>
          <a:lstStyle>
            <a:lvl1pPr algn="l">
              <a:defRPr sz="3300" b="0">
                <a:solidFill>
                  <a:srgbClr val="000000"/>
                </a:solidFill>
                <a:latin typeface="Calibri Light"/>
                <a:ea typeface="Calibri Light"/>
                <a:cs typeface="Calibri Light"/>
                <a:sym typeface="Calibri Light"/>
              </a:defRPr>
            </a:lvl1pPr>
          </a:lstStyle>
          <a:p>
            <a:r>
              <a:t>Title Text</a:t>
            </a:r>
          </a:p>
        </p:txBody>
      </p:sp>
      <p:sp>
        <p:nvSpPr>
          <p:cNvPr id="72" name="Body Level One…"/>
          <p:cNvSpPr txBox="1">
            <a:spLocks noGrp="1"/>
          </p:cNvSpPr>
          <p:nvPr>
            <p:ph type="body" sz="quarter" idx="1"/>
          </p:nvPr>
        </p:nvSpPr>
        <p:spPr>
          <a:xfrm>
            <a:off x="839787" y="1681163"/>
            <a:ext cx="5157792" cy="823915"/>
          </a:xfrm>
          <a:prstGeom prst="rect">
            <a:avLst/>
          </a:prstGeom>
        </p:spPr>
        <p:txBody>
          <a:bodyPr anchor="b"/>
          <a:lstStyle>
            <a:lvl1pPr marL="0" indent="0">
              <a:buSzTx/>
              <a:buFontTx/>
              <a:buNone/>
              <a:defRPr sz="1800" b="1">
                <a:solidFill>
                  <a:srgbClr val="000000"/>
                </a:solidFill>
                <a:latin typeface="+mn-lt"/>
                <a:ea typeface="+mn-ea"/>
                <a:cs typeface="+mn-cs"/>
                <a:sym typeface="Calibri"/>
              </a:defRPr>
            </a:lvl1pPr>
            <a:lvl2pPr marL="0" indent="0">
              <a:buSzTx/>
              <a:buFontTx/>
              <a:buNone/>
              <a:defRPr sz="1800" b="1">
                <a:solidFill>
                  <a:srgbClr val="000000"/>
                </a:solidFill>
                <a:latin typeface="+mn-lt"/>
                <a:ea typeface="+mn-ea"/>
                <a:cs typeface="+mn-cs"/>
                <a:sym typeface="Calibri"/>
              </a:defRPr>
            </a:lvl2pPr>
            <a:lvl3pPr marL="0" indent="0">
              <a:buSzTx/>
              <a:buFontTx/>
              <a:buNone/>
              <a:defRPr sz="1800" b="1">
                <a:solidFill>
                  <a:srgbClr val="000000"/>
                </a:solidFill>
                <a:latin typeface="+mn-lt"/>
                <a:ea typeface="+mn-ea"/>
                <a:cs typeface="+mn-cs"/>
                <a:sym typeface="Calibri"/>
              </a:defRPr>
            </a:lvl3pPr>
            <a:lvl4pPr marL="0" indent="0">
              <a:buSzTx/>
              <a:buFontTx/>
              <a:buNone/>
              <a:defRPr sz="1800" b="1">
                <a:solidFill>
                  <a:srgbClr val="000000"/>
                </a:solidFill>
                <a:latin typeface="+mn-lt"/>
                <a:ea typeface="+mn-ea"/>
                <a:cs typeface="+mn-cs"/>
                <a:sym typeface="Calibri"/>
              </a:defRPr>
            </a:lvl4pPr>
            <a:lvl5pPr marL="0" indent="0">
              <a:buSzTx/>
              <a:buFontTx/>
              <a:buNone/>
              <a:defRPr sz="1800" b="1">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73" name="Text Placeholder 4"/>
          <p:cNvSpPr>
            <a:spLocks noGrp="1"/>
          </p:cNvSpPr>
          <p:nvPr>
            <p:ph type="body" sz="quarter" idx="21"/>
          </p:nvPr>
        </p:nvSpPr>
        <p:spPr>
          <a:xfrm>
            <a:off x="6172201" y="1681163"/>
            <a:ext cx="5183190" cy="823914"/>
          </a:xfrm>
          <a:prstGeom prst="rect">
            <a:avLst/>
          </a:prstGeom>
        </p:spPr>
        <p:txBody>
          <a:bodyPr anchor="b"/>
          <a:lstStyle/>
          <a:p>
            <a:endParaRPr/>
          </a:p>
        </p:txBody>
      </p:sp>
      <p:sp>
        <p:nvSpPr>
          <p:cNvPr id="74" name="Slide Number"/>
          <p:cNvSpPr txBox="1">
            <a:spLocks noGrp="1"/>
          </p:cNvSpPr>
          <p:nvPr>
            <p:ph type="sldNum" sz="quarter" idx="2"/>
          </p:nvPr>
        </p:nvSpPr>
        <p:spPr>
          <a:xfrm>
            <a:off x="8610600" y="6356353"/>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grpSp>
        <p:nvGrpSpPr>
          <p:cNvPr id="86" name="Group 15"/>
          <p:cNvGrpSpPr/>
          <p:nvPr/>
        </p:nvGrpSpPr>
        <p:grpSpPr>
          <a:xfrm>
            <a:off x="-2" y="-11114"/>
            <a:ext cx="12272440" cy="6858004"/>
            <a:chOff x="-1" y="0"/>
            <a:chExt cx="12272438" cy="6858003"/>
          </a:xfrm>
        </p:grpSpPr>
        <p:sp>
          <p:nvSpPr>
            <p:cNvPr id="81" name="Rectangle 16"/>
            <p:cNvSpPr/>
            <p:nvPr/>
          </p:nvSpPr>
          <p:spPr>
            <a:xfrm>
              <a:off x="-2" y="-1"/>
              <a:ext cx="12236456" cy="6858004"/>
            </a:xfrm>
            <a:prstGeom prst="rect">
              <a:avLst/>
            </a:prstGeom>
            <a:solidFill>
              <a:srgbClr val="FFFFFF"/>
            </a:solidFill>
            <a:ln w="25400" cap="flat">
              <a:solidFill>
                <a:srgbClr val="0070C0"/>
              </a:solidFill>
              <a:prstDash val="solid"/>
              <a:miter lim="800000"/>
            </a:ln>
            <a:effectLst/>
          </p:spPr>
          <p:txBody>
            <a:bodyPr wrap="square" lIns="45718" tIns="45718" rIns="45718" bIns="45718" numCol="1" anchor="t">
              <a:noAutofit/>
            </a:bodyPr>
            <a:lstStyle/>
            <a:p>
              <a:pPr>
                <a:defRPr sz="2400" baseline="-25000">
                  <a:latin typeface="Symbol"/>
                  <a:ea typeface="Symbol"/>
                  <a:cs typeface="Symbol"/>
                  <a:sym typeface="Symbol"/>
                </a:defRPr>
              </a:pPr>
              <a:endParaRPr/>
            </a:p>
          </p:txBody>
        </p:sp>
        <p:sp>
          <p:nvSpPr>
            <p:cNvPr id="82" name="TextBox 17"/>
            <p:cNvSpPr txBox="1"/>
            <p:nvPr/>
          </p:nvSpPr>
          <p:spPr>
            <a:xfrm>
              <a:off x="780203" y="58738"/>
              <a:ext cx="1252645" cy="3654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defRPr sz="1000">
                  <a:latin typeface="Times New Roman"/>
                  <a:ea typeface="Times New Roman"/>
                  <a:cs typeface="Times New Roman"/>
                  <a:sym typeface="Times New Roman"/>
                </a:defRPr>
              </a:pPr>
              <a:r>
                <a:t>RV College of</a:t>
              </a:r>
              <a:endParaRPr b="1">
                <a:latin typeface="Arial"/>
                <a:ea typeface="Arial"/>
                <a:cs typeface="Arial"/>
                <a:sym typeface="Arial"/>
              </a:endParaRPr>
            </a:p>
            <a:p>
              <a:pPr>
                <a:defRPr sz="1000">
                  <a:latin typeface="Times New Roman"/>
                  <a:ea typeface="Times New Roman"/>
                  <a:cs typeface="Times New Roman"/>
                  <a:sym typeface="Times New Roman"/>
                </a:defRPr>
              </a:pPr>
              <a:r>
                <a:t>Engineering</a:t>
              </a:r>
            </a:p>
          </p:txBody>
        </p:sp>
        <p:pic>
          <p:nvPicPr>
            <p:cNvPr id="83" name="Picture 18" descr="Picture 18"/>
            <p:cNvPicPr>
              <a:picLocks noChangeAspect="1"/>
            </p:cNvPicPr>
            <p:nvPr/>
          </p:nvPicPr>
          <p:blipFill>
            <a:blip r:embed="rId2"/>
            <a:stretch>
              <a:fillRect/>
            </a:stretch>
          </p:blipFill>
          <p:spPr>
            <a:xfrm>
              <a:off x="36805" y="36095"/>
              <a:ext cx="698512" cy="523848"/>
            </a:xfrm>
            <a:prstGeom prst="rect">
              <a:avLst/>
            </a:prstGeom>
            <a:ln w="12700" cap="flat">
              <a:noFill/>
              <a:miter lim="400000"/>
            </a:ln>
            <a:effectLst/>
          </p:spPr>
        </p:pic>
        <p:sp>
          <p:nvSpPr>
            <p:cNvPr id="84" name="Straight Connector 19"/>
            <p:cNvSpPr/>
            <p:nvPr/>
          </p:nvSpPr>
          <p:spPr>
            <a:xfrm>
              <a:off x="-1" y="620713"/>
              <a:ext cx="12272439" cy="1"/>
            </a:xfrm>
            <a:prstGeom prst="line">
              <a:avLst/>
            </a:prstGeom>
            <a:noFill/>
            <a:ln w="25400" cap="flat">
              <a:solidFill>
                <a:srgbClr val="0070C0"/>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85" name="TextBox 20"/>
            <p:cNvSpPr txBox="1"/>
            <p:nvPr/>
          </p:nvSpPr>
          <p:spPr>
            <a:xfrm>
              <a:off x="9494521" y="128588"/>
              <a:ext cx="2651762"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200" b="1" i="1">
                  <a:solidFill>
                    <a:srgbClr val="0070C0"/>
                  </a:solidFill>
                  <a:latin typeface="Bookman Old Style"/>
                  <a:ea typeface="Bookman Old Style"/>
                  <a:cs typeface="Bookman Old Style"/>
                  <a:sym typeface="Bookman Old Style"/>
                </a:defRPr>
              </a:lvl1pPr>
            </a:lstStyle>
            <a:p>
              <a:r>
                <a:t>Go, Change the World</a:t>
              </a:r>
            </a:p>
          </p:txBody>
        </p:sp>
      </p:grpSp>
      <p:sp>
        <p:nvSpPr>
          <p:cNvPr id="87" name="Title Text"/>
          <p:cNvSpPr txBox="1">
            <a:spLocks noGrp="1"/>
          </p:cNvSpPr>
          <p:nvPr>
            <p:ph type="title"/>
          </p:nvPr>
        </p:nvSpPr>
        <p:spPr>
          <a:xfrm>
            <a:off x="838200" y="365128"/>
            <a:ext cx="10515600" cy="1325563"/>
          </a:xfrm>
          <a:prstGeom prst="rect">
            <a:avLst/>
          </a:prstGeom>
          <a:noFill/>
        </p:spPr>
        <p:txBody>
          <a:bodyPr/>
          <a:lstStyle>
            <a:lvl1pPr algn="l">
              <a:defRPr sz="3300" b="0">
                <a:solidFill>
                  <a:srgbClr val="000000"/>
                </a:solidFill>
                <a:latin typeface="Calibri Light"/>
                <a:ea typeface="Calibri Light"/>
                <a:cs typeface="Calibri Light"/>
                <a:sym typeface="Calibri Light"/>
              </a:defRPr>
            </a:lvl1pPr>
          </a:lstStyle>
          <a:p>
            <a:r>
              <a:t>Title Text</a:t>
            </a:r>
          </a:p>
        </p:txBody>
      </p:sp>
      <p:sp>
        <p:nvSpPr>
          <p:cNvPr id="88" name="Slide Number"/>
          <p:cNvSpPr txBox="1">
            <a:spLocks noGrp="1"/>
          </p:cNvSpPr>
          <p:nvPr>
            <p:ph type="sldNum" sz="quarter" idx="2"/>
          </p:nvPr>
        </p:nvSpPr>
        <p:spPr>
          <a:xfrm>
            <a:off x="8610600" y="6356353"/>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95" name="Title Text"/>
          <p:cNvSpPr txBox="1">
            <a:spLocks noGrp="1"/>
          </p:cNvSpPr>
          <p:nvPr>
            <p:ph type="title"/>
          </p:nvPr>
        </p:nvSpPr>
        <p:spPr>
          <a:prstGeom prst="rect">
            <a:avLst/>
          </a:prstGeom>
          <a:solidFill>
            <a:srgbClr val="C5E0B4"/>
          </a:solidFill>
        </p:spPr>
        <p:txBody>
          <a:bodyPr/>
          <a:lstStyle/>
          <a:p>
            <a:r>
              <a:t>Title Text</a:t>
            </a:r>
          </a:p>
        </p:txBody>
      </p:sp>
      <p:sp>
        <p:nvSpPr>
          <p:cNvPr id="96" name="Slide Number"/>
          <p:cNvSpPr txBox="1">
            <a:spLocks noGrp="1"/>
          </p:cNvSpPr>
          <p:nvPr>
            <p:ph type="sldNum" sz="quarter" idx="2"/>
          </p:nvPr>
        </p:nvSpPr>
        <p:spPr>
          <a:xfrm>
            <a:off x="8610600" y="6356353"/>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grpSp>
        <p:nvGrpSpPr>
          <p:cNvPr id="108" name="Group 15"/>
          <p:cNvGrpSpPr/>
          <p:nvPr/>
        </p:nvGrpSpPr>
        <p:grpSpPr>
          <a:xfrm>
            <a:off x="-2" y="-11114"/>
            <a:ext cx="12272440" cy="6858004"/>
            <a:chOff x="-1" y="0"/>
            <a:chExt cx="12272438" cy="6858003"/>
          </a:xfrm>
        </p:grpSpPr>
        <p:sp>
          <p:nvSpPr>
            <p:cNvPr id="103" name="Rectangle 16"/>
            <p:cNvSpPr/>
            <p:nvPr/>
          </p:nvSpPr>
          <p:spPr>
            <a:xfrm>
              <a:off x="-2" y="-1"/>
              <a:ext cx="12236456" cy="6858004"/>
            </a:xfrm>
            <a:prstGeom prst="rect">
              <a:avLst/>
            </a:prstGeom>
            <a:solidFill>
              <a:srgbClr val="FFFFFF"/>
            </a:solidFill>
            <a:ln w="25400" cap="flat">
              <a:solidFill>
                <a:srgbClr val="0070C0"/>
              </a:solidFill>
              <a:prstDash val="solid"/>
              <a:miter lim="800000"/>
            </a:ln>
            <a:effectLst/>
          </p:spPr>
          <p:txBody>
            <a:bodyPr wrap="square" lIns="45718" tIns="45718" rIns="45718" bIns="45718" numCol="1" anchor="t">
              <a:noAutofit/>
            </a:bodyPr>
            <a:lstStyle/>
            <a:p>
              <a:pPr>
                <a:defRPr sz="2400" baseline="-25000">
                  <a:latin typeface="Symbol"/>
                  <a:ea typeface="Symbol"/>
                  <a:cs typeface="Symbol"/>
                  <a:sym typeface="Symbol"/>
                </a:defRPr>
              </a:pPr>
              <a:endParaRPr/>
            </a:p>
          </p:txBody>
        </p:sp>
        <p:sp>
          <p:nvSpPr>
            <p:cNvPr id="104" name="TextBox 17"/>
            <p:cNvSpPr txBox="1"/>
            <p:nvPr/>
          </p:nvSpPr>
          <p:spPr>
            <a:xfrm>
              <a:off x="780203" y="58738"/>
              <a:ext cx="1252645" cy="3654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defRPr sz="1000">
                  <a:latin typeface="Times New Roman"/>
                  <a:ea typeface="Times New Roman"/>
                  <a:cs typeface="Times New Roman"/>
                  <a:sym typeface="Times New Roman"/>
                </a:defRPr>
              </a:pPr>
              <a:r>
                <a:t>RV College of</a:t>
              </a:r>
              <a:endParaRPr b="1">
                <a:latin typeface="Arial"/>
                <a:ea typeface="Arial"/>
                <a:cs typeface="Arial"/>
                <a:sym typeface="Arial"/>
              </a:endParaRPr>
            </a:p>
            <a:p>
              <a:pPr>
                <a:defRPr sz="1000">
                  <a:latin typeface="Times New Roman"/>
                  <a:ea typeface="Times New Roman"/>
                  <a:cs typeface="Times New Roman"/>
                  <a:sym typeface="Times New Roman"/>
                </a:defRPr>
              </a:pPr>
              <a:r>
                <a:t>Engineering</a:t>
              </a:r>
            </a:p>
          </p:txBody>
        </p:sp>
        <p:pic>
          <p:nvPicPr>
            <p:cNvPr id="105" name="Picture 18" descr="Picture 18"/>
            <p:cNvPicPr>
              <a:picLocks noChangeAspect="1"/>
            </p:cNvPicPr>
            <p:nvPr/>
          </p:nvPicPr>
          <p:blipFill>
            <a:blip r:embed="rId2"/>
            <a:stretch>
              <a:fillRect/>
            </a:stretch>
          </p:blipFill>
          <p:spPr>
            <a:xfrm>
              <a:off x="36805" y="36095"/>
              <a:ext cx="698512" cy="523848"/>
            </a:xfrm>
            <a:prstGeom prst="rect">
              <a:avLst/>
            </a:prstGeom>
            <a:ln w="12700" cap="flat">
              <a:noFill/>
              <a:miter lim="400000"/>
            </a:ln>
            <a:effectLst/>
          </p:spPr>
        </p:pic>
        <p:sp>
          <p:nvSpPr>
            <p:cNvPr id="106" name="Straight Connector 19"/>
            <p:cNvSpPr/>
            <p:nvPr/>
          </p:nvSpPr>
          <p:spPr>
            <a:xfrm>
              <a:off x="-1" y="620713"/>
              <a:ext cx="12272439" cy="1"/>
            </a:xfrm>
            <a:prstGeom prst="line">
              <a:avLst/>
            </a:prstGeom>
            <a:noFill/>
            <a:ln w="25400" cap="flat">
              <a:solidFill>
                <a:srgbClr val="0070C0"/>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107" name="TextBox 20"/>
            <p:cNvSpPr txBox="1"/>
            <p:nvPr/>
          </p:nvSpPr>
          <p:spPr>
            <a:xfrm>
              <a:off x="9494521" y="128588"/>
              <a:ext cx="2651762"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200" b="1" i="1">
                  <a:solidFill>
                    <a:srgbClr val="0070C0"/>
                  </a:solidFill>
                  <a:latin typeface="Bookman Old Style"/>
                  <a:ea typeface="Bookman Old Style"/>
                  <a:cs typeface="Bookman Old Style"/>
                  <a:sym typeface="Bookman Old Style"/>
                </a:defRPr>
              </a:lvl1pPr>
            </a:lstStyle>
            <a:p>
              <a:r>
                <a:t>Go, Change the World</a:t>
              </a:r>
            </a:p>
          </p:txBody>
        </p:sp>
      </p:grpSp>
      <p:sp>
        <p:nvSpPr>
          <p:cNvPr id="109" name="Title Text"/>
          <p:cNvSpPr txBox="1">
            <a:spLocks noGrp="1"/>
          </p:cNvSpPr>
          <p:nvPr>
            <p:ph type="title"/>
          </p:nvPr>
        </p:nvSpPr>
        <p:spPr>
          <a:xfrm>
            <a:off x="839787" y="457200"/>
            <a:ext cx="3932240" cy="1600200"/>
          </a:xfrm>
          <a:prstGeom prst="rect">
            <a:avLst/>
          </a:prstGeom>
          <a:noFill/>
        </p:spPr>
        <p:txBody>
          <a:bodyPr anchor="b"/>
          <a:lstStyle>
            <a:lvl1pPr algn="l">
              <a:defRPr sz="2400" b="0">
                <a:solidFill>
                  <a:srgbClr val="000000"/>
                </a:solidFill>
                <a:latin typeface="Calibri Light"/>
                <a:ea typeface="Calibri Light"/>
                <a:cs typeface="Calibri Light"/>
                <a:sym typeface="Calibri Light"/>
              </a:defRPr>
            </a:lvl1pPr>
          </a:lstStyle>
          <a:p>
            <a:r>
              <a:t>Title Text</a:t>
            </a:r>
          </a:p>
        </p:txBody>
      </p:sp>
      <p:sp>
        <p:nvSpPr>
          <p:cNvPr id="110" name="Body Level One…"/>
          <p:cNvSpPr txBox="1">
            <a:spLocks noGrp="1"/>
          </p:cNvSpPr>
          <p:nvPr>
            <p:ph type="body" sz="half" idx="1"/>
          </p:nvPr>
        </p:nvSpPr>
        <p:spPr>
          <a:xfrm>
            <a:off x="5183187" y="987428"/>
            <a:ext cx="6172203" cy="4873627"/>
          </a:xfrm>
          <a:prstGeom prst="rect">
            <a:avLst/>
          </a:prstGeom>
        </p:spPr>
        <p:txBody>
          <a:bodyPr/>
          <a:lstStyle>
            <a:lvl1pPr>
              <a:defRPr sz="2400">
                <a:solidFill>
                  <a:srgbClr val="000000"/>
                </a:solidFill>
                <a:latin typeface="+mn-lt"/>
                <a:ea typeface="+mn-ea"/>
                <a:cs typeface="+mn-cs"/>
                <a:sym typeface="Calibri"/>
              </a:defRPr>
            </a:lvl1pPr>
            <a:lvl2pPr marL="538828" indent="-195936">
              <a:defRPr sz="2400">
                <a:solidFill>
                  <a:srgbClr val="000000"/>
                </a:solidFill>
                <a:latin typeface="+mn-lt"/>
                <a:ea typeface="+mn-ea"/>
                <a:cs typeface="+mn-cs"/>
                <a:sym typeface="Calibri"/>
              </a:defRPr>
            </a:lvl2pPr>
            <a:lvl3pPr marL="914377" indent="-228593">
              <a:defRPr sz="2400">
                <a:solidFill>
                  <a:srgbClr val="000000"/>
                </a:solidFill>
                <a:latin typeface="+mn-lt"/>
                <a:ea typeface="+mn-ea"/>
                <a:cs typeface="+mn-cs"/>
                <a:sym typeface="Calibri"/>
              </a:defRPr>
            </a:lvl3pPr>
            <a:lvl4pPr marL="1302988" indent="-274313">
              <a:defRPr sz="2400">
                <a:solidFill>
                  <a:srgbClr val="000000"/>
                </a:solidFill>
                <a:latin typeface="+mn-lt"/>
                <a:ea typeface="+mn-ea"/>
                <a:cs typeface="+mn-cs"/>
                <a:sym typeface="Calibri"/>
              </a:defRPr>
            </a:lvl4pPr>
            <a:lvl5pPr marL="1645878" indent="-274313">
              <a:defRPr sz="24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1" name="Text Placeholder 3"/>
          <p:cNvSpPr>
            <a:spLocks noGrp="1"/>
          </p:cNvSpPr>
          <p:nvPr>
            <p:ph type="body" sz="quarter" idx="21"/>
          </p:nvPr>
        </p:nvSpPr>
        <p:spPr>
          <a:xfrm>
            <a:off x="839787" y="2057400"/>
            <a:ext cx="3932238" cy="3811588"/>
          </a:xfrm>
          <a:prstGeom prst="rect">
            <a:avLst/>
          </a:prstGeom>
        </p:spPr>
        <p:txBody>
          <a:bodyPr/>
          <a:lstStyle/>
          <a:p>
            <a:endParaRPr/>
          </a:p>
        </p:txBody>
      </p:sp>
      <p:sp>
        <p:nvSpPr>
          <p:cNvPr id="112" name="Slide Number"/>
          <p:cNvSpPr txBox="1">
            <a:spLocks noGrp="1"/>
          </p:cNvSpPr>
          <p:nvPr>
            <p:ph type="sldNum" sz="quarter" idx="2"/>
          </p:nvPr>
        </p:nvSpPr>
        <p:spPr>
          <a:xfrm>
            <a:off x="8610600" y="6356353"/>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grpSp>
        <p:nvGrpSpPr>
          <p:cNvPr id="124" name="Group 15"/>
          <p:cNvGrpSpPr/>
          <p:nvPr/>
        </p:nvGrpSpPr>
        <p:grpSpPr>
          <a:xfrm>
            <a:off x="-2" y="-11114"/>
            <a:ext cx="12272440" cy="6858004"/>
            <a:chOff x="-1" y="0"/>
            <a:chExt cx="12272438" cy="6858003"/>
          </a:xfrm>
        </p:grpSpPr>
        <p:sp>
          <p:nvSpPr>
            <p:cNvPr id="119" name="Rectangle 16"/>
            <p:cNvSpPr/>
            <p:nvPr/>
          </p:nvSpPr>
          <p:spPr>
            <a:xfrm>
              <a:off x="-2" y="-1"/>
              <a:ext cx="12236456" cy="6858004"/>
            </a:xfrm>
            <a:prstGeom prst="rect">
              <a:avLst/>
            </a:prstGeom>
            <a:solidFill>
              <a:srgbClr val="FFFFFF"/>
            </a:solidFill>
            <a:ln w="25400" cap="flat">
              <a:solidFill>
                <a:srgbClr val="0070C0"/>
              </a:solidFill>
              <a:prstDash val="solid"/>
              <a:miter lim="800000"/>
            </a:ln>
            <a:effectLst/>
          </p:spPr>
          <p:txBody>
            <a:bodyPr wrap="square" lIns="45718" tIns="45718" rIns="45718" bIns="45718" numCol="1" anchor="t">
              <a:noAutofit/>
            </a:bodyPr>
            <a:lstStyle/>
            <a:p>
              <a:pPr>
                <a:defRPr sz="2400" baseline="-25000">
                  <a:latin typeface="Symbol"/>
                  <a:ea typeface="Symbol"/>
                  <a:cs typeface="Symbol"/>
                  <a:sym typeface="Symbol"/>
                </a:defRPr>
              </a:pPr>
              <a:endParaRPr/>
            </a:p>
          </p:txBody>
        </p:sp>
        <p:sp>
          <p:nvSpPr>
            <p:cNvPr id="120" name="TextBox 17"/>
            <p:cNvSpPr txBox="1"/>
            <p:nvPr/>
          </p:nvSpPr>
          <p:spPr>
            <a:xfrm>
              <a:off x="780203" y="58738"/>
              <a:ext cx="1252645" cy="3654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defRPr sz="1000">
                  <a:latin typeface="Times New Roman"/>
                  <a:ea typeface="Times New Roman"/>
                  <a:cs typeface="Times New Roman"/>
                  <a:sym typeface="Times New Roman"/>
                </a:defRPr>
              </a:pPr>
              <a:r>
                <a:t>RV College of</a:t>
              </a:r>
              <a:endParaRPr b="1">
                <a:latin typeface="Arial"/>
                <a:ea typeface="Arial"/>
                <a:cs typeface="Arial"/>
                <a:sym typeface="Arial"/>
              </a:endParaRPr>
            </a:p>
            <a:p>
              <a:pPr>
                <a:defRPr sz="1000">
                  <a:latin typeface="Times New Roman"/>
                  <a:ea typeface="Times New Roman"/>
                  <a:cs typeface="Times New Roman"/>
                  <a:sym typeface="Times New Roman"/>
                </a:defRPr>
              </a:pPr>
              <a:r>
                <a:t>Engineering</a:t>
              </a:r>
            </a:p>
          </p:txBody>
        </p:sp>
        <p:pic>
          <p:nvPicPr>
            <p:cNvPr id="121" name="Picture 18" descr="Picture 18"/>
            <p:cNvPicPr>
              <a:picLocks noChangeAspect="1"/>
            </p:cNvPicPr>
            <p:nvPr/>
          </p:nvPicPr>
          <p:blipFill>
            <a:blip r:embed="rId2"/>
            <a:stretch>
              <a:fillRect/>
            </a:stretch>
          </p:blipFill>
          <p:spPr>
            <a:xfrm>
              <a:off x="36805" y="36095"/>
              <a:ext cx="698512" cy="523848"/>
            </a:xfrm>
            <a:prstGeom prst="rect">
              <a:avLst/>
            </a:prstGeom>
            <a:ln w="12700" cap="flat">
              <a:noFill/>
              <a:miter lim="400000"/>
            </a:ln>
            <a:effectLst/>
          </p:spPr>
        </p:pic>
        <p:sp>
          <p:nvSpPr>
            <p:cNvPr id="122" name="Straight Connector 19"/>
            <p:cNvSpPr/>
            <p:nvPr/>
          </p:nvSpPr>
          <p:spPr>
            <a:xfrm>
              <a:off x="-1" y="620713"/>
              <a:ext cx="12272439" cy="1"/>
            </a:xfrm>
            <a:prstGeom prst="line">
              <a:avLst/>
            </a:prstGeom>
            <a:noFill/>
            <a:ln w="25400" cap="flat">
              <a:solidFill>
                <a:srgbClr val="0070C0"/>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123" name="TextBox 20"/>
            <p:cNvSpPr txBox="1"/>
            <p:nvPr/>
          </p:nvSpPr>
          <p:spPr>
            <a:xfrm>
              <a:off x="9494521" y="128588"/>
              <a:ext cx="2651762"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200" b="1" i="1">
                  <a:solidFill>
                    <a:srgbClr val="0070C0"/>
                  </a:solidFill>
                  <a:latin typeface="Bookman Old Style"/>
                  <a:ea typeface="Bookman Old Style"/>
                  <a:cs typeface="Bookman Old Style"/>
                  <a:sym typeface="Bookman Old Style"/>
                </a:defRPr>
              </a:lvl1pPr>
            </a:lstStyle>
            <a:p>
              <a:r>
                <a:t>Go, Change the World</a:t>
              </a:r>
            </a:p>
          </p:txBody>
        </p:sp>
      </p:grpSp>
      <p:sp>
        <p:nvSpPr>
          <p:cNvPr id="125" name="Title Text"/>
          <p:cNvSpPr txBox="1">
            <a:spLocks noGrp="1"/>
          </p:cNvSpPr>
          <p:nvPr>
            <p:ph type="title"/>
          </p:nvPr>
        </p:nvSpPr>
        <p:spPr>
          <a:xfrm>
            <a:off x="839787" y="457200"/>
            <a:ext cx="3932240" cy="1600200"/>
          </a:xfrm>
          <a:prstGeom prst="rect">
            <a:avLst/>
          </a:prstGeom>
          <a:noFill/>
        </p:spPr>
        <p:txBody>
          <a:bodyPr anchor="b"/>
          <a:lstStyle>
            <a:lvl1pPr algn="l">
              <a:defRPr sz="2400" b="0">
                <a:solidFill>
                  <a:srgbClr val="000000"/>
                </a:solidFill>
                <a:latin typeface="Calibri Light"/>
                <a:ea typeface="Calibri Light"/>
                <a:cs typeface="Calibri Light"/>
                <a:sym typeface="Calibri Light"/>
              </a:defRPr>
            </a:lvl1pPr>
          </a:lstStyle>
          <a:p>
            <a:r>
              <a:t>Title Text</a:t>
            </a:r>
          </a:p>
        </p:txBody>
      </p:sp>
      <p:sp>
        <p:nvSpPr>
          <p:cNvPr id="126" name="Picture Placeholder 2"/>
          <p:cNvSpPr>
            <a:spLocks noGrp="1"/>
          </p:cNvSpPr>
          <p:nvPr>
            <p:ph type="pic" sz="half" idx="21"/>
          </p:nvPr>
        </p:nvSpPr>
        <p:spPr>
          <a:xfrm>
            <a:off x="5183187" y="987428"/>
            <a:ext cx="6172203" cy="4873627"/>
          </a:xfrm>
          <a:prstGeom prst="rect">
            <a:avLst/>
          </a:prstGeom>
        </p:spPr>
        <p:txBody>
          <a:bodyPr lIns="91439" tIns="45719" rIns="91439" bIns="45719">
            <a:noAutofit/>
          </a:bodyPr>
          <a:lstStyle/>
          <a:p>
            <a:endParaRPr/>
          </a:p>
        </p:txBody>
      </p:sp>
      <p:sp>
        <p:nvSpPr>
          <p:cNvPr id="127" name="Body Level One…"/>
          <p:cNvSpPr txBox="1">
            <a:spLocks noGrp="1"/>
          </p:cNvSpPr>
          <p:nvPr>
            <p:ph type="body" sz="quarter" idx="1"/>
          </p:nvPr>
        </p:nvSpPr>
        <p:spPr>
          <a:xfrm>
            <a:off x="839787" y="2057400"/>
            <a:ext cx="3932240" cy="3811588"/>
          </a:xfrm>
          <a:prstGeom prst="rect">
            <a:avLst/>
          </a:prstGeom>
        </p:spPr>
        <p:txBody>
          <a:bodyPr/>
          <a:lstStyle>
            <a:lvl1pPr marL="0" indent="0">
              <a:buSzTx/>
              <a:buFontTx/>
              <a:buNone/>
              <a:defRPr sz="1200">
                <a:solidFill>
                  <a:srgbClr val="000000"/>
                </a:solidFill>
                <a:latin typeface="+mn-lt"/>
                <a:ea typeface="+mn-ea"/>
                <a:cs typeface="+mn-cs"/>
                <a:sym typeface="Calibri"/>
              </a:defRPr>
            </a:lvl1pPr>
            <a:lvl2pPr marL="0" indent="0">
              <a:buSzTx/>
              <a:buFontTx/>
              <a:buNone/>
              <a:defRPr sz="1200">
                <a:solidFill>
                  <a:srgbClr val="000000"/>
                </a:solidFill>
                <a:latin typeface="+mn-lt"/>
                <a:ea typeface="+mn-ea"/>
                <a:cs typeface="+mn-cs"/>
                <a:sym typeface="Calibri"/>
              </a:defRPr>
            </a:lvl2pPr>
            <a:lvl3pPr marL="0" indent="0">
              <a:buSzTx/>
              <a:buFontTx/>
              <a:buNone/>
              <a:defRPr sz="1200">
                <a:solidFill>
                  <a:srgbClr val="000000"/>
                </a:solidFill>
                <a:latin typeface="+mn-lt"/>
                <a:ea typeface="+mn-ea"/>
                <a:cs typeface="+mn-cs"/>
                <a:sym typeface="Calibri"/>
              </a:defRPr>
            </a:lvl3pPr>
            <a:lvl4pPr marL="0" indent="0">
              <a:buSzTx/>
              <a:buFontTx/>
              <a:buNone/>
              <a:defRPr sz="1200">
                <a:solidFill>
                  <a:srgbClr val="000000"/>
                </a:solidFill>
                <a:latin typeface="+mn-lt"/>
                <a:ea typeface="+mn-ea"/>
                <a:cs typeface="+mn-cs"/>
                <a:sym typeface="Calibri"/>
              </a:defRPr>
            </a:lvl4pPr>
            <a:lvl5pPr marL="0" indent="0">
              <a:buSzTx/>
              <a:buFontTx/>
              <a:buNone/>
              <a:defRPr sz="1200">
                <a:solidFill>
                  <a:srgbClr val="000000"/>
                </a:solidFill>
                <a:latin typeface="+mn-lt"/>
                <a:ea typeface="+mn-ea"/>
                <a:cs typeface="+mn-cs"/>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xfrm>
            <a:off x="8610600" y="6356353"/>
            <a:ext cx="335862" cy="333084"/>
          </a:xfrm>
          <a:prstGeom prst="rect">
            <a:avLst/>
          </a:prstGeom>
        </p:spPr>
        <p:txBody>
          <a:bodyPr anchor="t"/>
          <a:lstStyle>
            <a:lvl1pPr algn="l">
              <a:defRPr sz="18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7" name="Group 15"/>
          <p:cNvGrpSpPr/>
          <p:nvPr/>
        </p:nvGrpSpPr>
        <p:grpSpPr>
          <a:xfrm>
            <a:off x="-2" y="-11114"/>
            <a:ext cx="12272440" cy="6858004"/>
            <a:chOff x="-1" y="0"/>
            <a:chExt cx="12272438" cy="6858003"/>
          </a:xfrm>
        </p:grpSpPr>
        <p:sp>
          <p:nvSpPr>
            <p:cNvPr id="2" name="Rectangle 16"/>
            <p:cNvSpPr/>
            <p:nvPr/>
          </p:nvSpPr>
          <p:spPr>
            <a:xfrm>
              <a:off x="-2" y="-1"/>
              <a:ext cx="12236456" cy="6858004"/>
            </a:xfrm>
            <a:prstGeom prst="rect">
              <a:avLst/>
            </a:prstGeom>
            <a:solidFill>
              <a:srgbClr val="FFFFFF"/>
            </a:solidFill>
            <a:ln w="25400" cap="flat">
              <a:solidFill>
                <a:srgbClr val="0070C0"/>
              </a:solidFill>
              <a:prstDash val="solid"/>
              <a:miter lim="800000"/>
            </a:ln>
            <a:effectLst/>
          </p:spPr>
          <p:txBody>
            <a:bodyPr wrap="square" lIns="45718" tIns="45718" rIns="45718" bIns="45718" numCol="1" anchor="t">
              <a:noAutofit/>
            </a:bodyPr>
            <a:lstStyle/>
            <a:p>
              <a:pPr>
                <a:defRPr sz="2400" baseline="-25000">
                  <a:latin typeface="Symbol"/>
                  <a:ea typeface="Symbol"/>
                  <a:cs typeface="Symbol"/>
                  <a:sym typeface="Symbol"/>
                </a:defRPr>
              </a:pPr>
              <a:endParaRPr/>
            </a:p>
          </p:txBody>
        </p:sp>
        <p:sp>
          <p:nvSpPr>
            <p:cNvPr id="3" name="TextBox 17"/>
            <p:cNvSpPr txBox="1"/>
            <p:nvPr/>
          </p:nvSpPr>
          <p:spPr>
            <a:xfrm>
              <a:off x="780203" y="58738"/>
              <a:ext cx="1252645" cy="36544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p>
              <a:pPr>
                <a:defRPr sz="1000">
                  <a:latin typeface="Times New Roman"/>
                  <a:ea typeface="Times New Roman"/>
                  <a:cs typeface="Times New Roman"/>
                  <a:sym typeface="Times New Roman"/>
                </a:defRPr>
              </a:pPr>
              <a:r>
                <a:t>RV College of</a:t>
              </a:r>
              <a:endParaRPr b="1">
                <a:latin typeface="Arial"/>
                <a:ea typeface="Arial"/>
                <a:cs typeface="Arial"/>
                <a:sym typeface="Arial"/>
              </a:endParaRPr>
            </a:p>
            <a:p>
              <a:pPr>
                <a:defRPr sz="1000">
                  <a:latin typeface="Times New Roman"/>
                  <a:ea typeface="Times New Roman"/>
                  <a:cs typeface="Times New Roman"/>
                  <a:sym typeface="Times New Roman"/>
                </a:defRPr>
              </a:pPr>
              <a:r>
                <a:t>Engineering</a:t>
              </a:r>
            </a:p>
          </p:txBody>
        </p:sp>
        <p:pic>
          <p:nvPicPr>
            <p:cNvPr id="4" name="Picture 18" descr="Picture 18"/>
            <p:cNvPicPr>
              <a:picLocks noChangeAspect="1"/>
            </p:cNvPicPr>
            <p:nvPr/>
          </p:nvPicPr>
          <p:blipFill>
            <a:blip r:embed="rId14"/>
            <a:stretch>
              <a:fillRect/>
            </a:stretch>
          </p:blipFill>
          <p:spPr>
            <a:xfrm>
              <a:off x="36805" y="36095"/>
              <a:ext cx="698512" cy="523848"/>
            </a:xfrm>
            <a:prstGeom prst="rect">
              <a:avLst/>
            </a:prstGeom>
            <a:ln w="12700" cap="flat">
              <a:noFill/>
              <a:miter lim="400000"/>
            </a:ln>
            <a:effectLst/>
          </p:spPr>
        </p:pic>
        <p:sp>
          <p:nvSpPr>
            <p:cNvPr id="5" name="Straight Connector 19"/>
            <p:cNvSpPr/>
            <p:nvPr/>
          </p:nvSpPr>
          <p:spPr>
            <a:xfrm>
              <a:off x="-1" y="620713"/>
              <a:ext cx="12272439" cy="1"/>
            </a:xfrm>
            <a:prstGeom prst="line">
              <a:avLst/>
            </a:prstGeom>
            <a:noFill/>
            <a:ln w="25400" cap="flat">
              <a:solidFill>
                <a:srgbClr val="0070C0"/>
              </a:solidFill>
              <a:prstDash val="solid"/>
              <a:round/>
            </a:ln>
            <a:effectLst>
              <a:outerShdw blurRad="38100" dist="20000" dir="5400000" rotWithShape="0">
                <a:srgbClr val="000000">
                  <a:alpha val="38000"/>
                </a:srgbClr>
              </a:outerShdw>
            </a:effectLst>
          </p:spPr>
          <p:txBody>
            <a:bodyPr wrap="square" lIns="45718" tIns="45718" rIns="45718" bIns="45718" numCol="1" anchor="t">
              <a:noAutofit/>
            </a:bodyPr>
            <a:lstStyle/>
            <a:p>
              <a:endParaRPr/>
            </a:p>
          </p:txBody>
        </p:sp>
        <p:sp>
          <p:nvSpPr>
            <p:cNvPr id="6" name="TextBox 20"/>
            <p:cNvSpPr txBox="1"/>
            <p:nvPr/>
          </p:nvSpPr>
          <p:spPr>
            <a:xfrm>
              <a:off x="9494521" y="128588"/>
              <a:ext cx="2651762" cy="26923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a:defRPr sz="1200" b="1" i="1">
                  <a:solidFill>
                    <a:srgbClr val="0070C0"/>
                  </a:solidFill>
                  <a:latin typeface="Bookman Old Style"/>
                  <a:ea typeface="Bookman Old Style"/>
                  <a:cs typeface="Bookman Old Style"/>
                  <a:sym typeface="Bookman Old Style"/>
                </a:defRPr>
              </a:lvl1pPr>
            </a:lstStyle>
            <a:p>
              <a:r>
                <a:t>Go, Change the World</a:t>
              </a:r>
            </a:p>
          </p:txBody>
        </p:sp>
      </p:grpSp>
      <p:sp>
        <p:nvSpPr>
          <p:cNvPr id="8" name="Title Text"/>
          <p:cNvSpPr txBox="1">
            <a:spLocks noGrp="1"/>
          </p:cNvSpPr>
          <p:nvPr>
            <p:ph type="title"/>
          </p:nvPr>
        </p:nvSpPr>
        <p:spPr>
          <a:xfrm>
            <a:off x="1644070" y="0"/>
            <a:ext cx="8201895" cy="609600"/>
          </a:xfrm>
          <a:prstGeom prst="rect">
            <a:avLst/>
          </a:prstGeom>
          <a:solidFill>
            <a:srgbClr val="FFE69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p>
            <a:r>
              <a:t>Title Text</a:t>
            </a:r>
          </a:p>
        </p:txBody>
      </p:sp>
      <p:sp>
        <p:nvSpPr>
          <p:cNvPr id="9" name="Body Level One…"/>
          <p:cNvSpPr txBox="1">
            <a:spLocks noGrp="1"/>
          </p:cNvSpPr>
          <p:nvPr>
            <p:ph type="body" idx="1"/>
          </p:nvPr>
        </p:nvSpPr>
        <p:spPr>
          <a:xfrm>
            <a:off x="397161" y="951345"/>
            <a:ext cx="11508513" cy="56341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10" name="Slide Number"/>
          <p:cNvSpPr txBox="1">
            <a:spLocks noGrp="1"/>
          </p:cNvSpPr>
          <p:nvPr>
            <p:ph type="sldNum" sz="quarter" idx="2"/>
          </p:nvPr>
        </p:nvSpPr>
        <p:spPr>
          <a:xfrm>
            <a:off x="8478981" y="6232199"/>
            <a:ext cx="258620" cy="248302"/>
          </a:xfrm>
          <a:prstGeom prst="rect">
            <a:avLst/>
          </a:prstGeom>
          <a:ln w="12700">
            <a:miter lim="400000"/>
          </a:ln>
        </p:spPr>
        <p:txBody>
          <a:bodyPr wrap="none" lIns="45718" tIns="45718" rIns="45718" bIns="45718" anchor="ctr">
            <a:spAutoFit/>
          </a:bodyPr>
          <a:lstStyle>
            <a:lvl1pPr algn="r">
              <a:defRPr sz="1200">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685781" rtl="0" latinLnBrk="0">
        <a:lnSpc>
          <a:spcPct val="90000"/>
        </a:lnSpc>
        <a:spcBef>
          <a:spcPts val="0"/>
        </a:spcBef>
        <a:spcAft>
          <a:spcPts val="0"/>
        </a:spcAft>
        <a:buClrTx/>
        <a:buSzTx/>
        <a:buFontTx/>
        <a:buNone/>
        <a:tabLst/>
        <a:defRPr sz="2800" b="1" i="0" u="none" strike="noStrike" cap="none" spc="0" baseline="0">
          <a:solidFill>
            <a:srgbClr val="C00000"/>
          </a:solidFill>
          <a:uFillTx/>
          <a:latin typeface="Trebuchet MS"/>
          <a:ea typeface="Trebuchet MS"/>
          <a:cs typeface="Trebuchet MS"/>
          <a:sym typeface="Trebuchet MS"/>
        </a:defRPr>
      </a:lvl1pPr>
      <a:lvl2pPr marL="0" marR="0" indent="0" algn="ctr" defTabSz="685781" rtl="0" latinLnBrk="0">
        <a:lnSpc>
          <a:spcPct val="90000"/>
        </a:lnSpc>
        <a:spcBef>
          <a:spcPts val="0"/>
        </a:spcBef>
        <a:spcAft>
          <a:spcPts val="0"/>
        </a:spcAft>
        <a:buClrTx/>
        <a:buSzTx/>
        <a:buFontTx/>
        <a:buNone/>
        <a:tabLst/>
        <a:defRPr sz="2800" b="1" i="0" u="none" strike="noStrike" cap="none" spc="0" baseline="0">
          <a:solidFill>
            <a:srgbClr val="C00000"/>
          </a:solidFill>
          <a:uFillTx/>
          <a:latin typeface="Trebuchet MS"/>
          <a:ea typeface="Trebuchet MS"/>
          <a:cs typeface="Trebuchet MS"/>
          <a:sym typeface="Trebuchet MS"/>
        </a:defRPr>
      </a:lvl2pPr>
      <a:lvl3pPr marL="0" marR="0" indent="0" algn="ctr" defTabSz="685781" rtl="0" latinLnBrk="0">
        <a:lnSpc>
          <a:spcPct val="90000"/>
        </a:lnSpc>
        <a:spcBef>
          <a:spcPts val="0"/>
        </a:spcBef>
        <a:spcAft>
          <a:spcPts val="0"/>
        </a:spcAft>
        <a:buClrTx/>
        <a:buSzTx/>
        <a:buFontTx/>
        <a:buNone/>
        <a:tabLst/>
        <a:defRPr sz="2800" b="1" i="0" u="none" strike="noStrike" cap="none" spc="0" baseline="0">
          <a:solidFill>
            <a:srgbClr val="C00000"/>
          </a:solidFill>
          <a:uFillTx/>
          <a:latin typeface="Trebuchet MS"/>
          <a:ea typeface="Trebuchet MS"/>
          <a:cs typeface="Trebuchet MS"/>
          <a:sym typeface="Trebuchet MS"/>
        </a:defRPr>
      </a:lvl3pPr>
      <a:lvl4pPr marL="0" marR="0" indent="0" algn="ctr" defTabSz="685781" rtl="0" latinLnBrk="0">
        <a:lnSpc>
          <a:spcPct val="90000"/>
        </a:lnSpc>
        <a:spcBef>
          <a:spcPts val="0"/>
        </a:spcBef>
        <a:spcAft>
          <a:spcPts val="0"/>
        </a:spcAft>
        <a:buClrTx/>
        <a:buSzTx/>
        <a:buFontTx/>
        <a:buNone/>
        <a:tabLst/>
        <a:defRPr sz="2800" b="1" i="0" u="none" strike="noStrike" cap="none" spc="0" baseline="0">
          <a:solidFill>
            <a:srgbClr val="C00000"/>
          </a:solidFill>
          <a:uFillTx/>
          <a:latin typeface="Trebuchet MS"/>
          <a:ea typeface="Trebuchet MS"/>
          <a:cs typeface="Trebuchet MS"/>
          <a:sym typeface="Trebuchet MS"/>
        </a:defRPr>
      </a:lvl4pPr>
      <a:lvl5pPr marL="0" marR="0" indent="0" algn="ctr" defTabSz="685781" rtl="0" latinLnBrk="0">
        <a:lnSpc>
          <a:spcPct val="90000"/>
        </a:lnSpc>
        <a:spcBef>
          <a:spcPts val="0"/>
        </a:spcBef>
        <a:spcAft>
          <a:spcPts val="0"/>
        </a:spcAft>
        <a:buClrTx/>
        <a:buSzTx/>
        <a:buFontTx/>
        <a:buNone/>
        <a:tabLst/>
        <a:defRPr sz="2800" b="1" i="0" u="none" strike="noStrike" cap="none" spc="0" baseline="0">
          <a:solidFill>
            <a:srgbClr val="C00000"/>
          </a:solidFill>
          <a:uFillTx/>
          <a:latin typeface="Trebuchet MS"/>
          <a:ea typeface="Trebuchet MS"/>
          <a:cs typeface="Trebuchet MS"/>
          <a:sym typeface="Trebuchet MS"/>
        </a:defRPr>
      </a:lvl5pPr>
      <a:lvl6pPr marL="0" marR="0" indent="0" algn="ctr" defTabSz="685781" rtl="0" latinLnBrk="0">
        <a:lnSpc>
          <a:spcPct val="90000"/>
        </a:lnSpc>
        <a:spcBef>
          <a:spcPts val="0"/>
        </a:spcBef>
        <a:spcAft>
          <a:spcPts val="0"/>
        </a:spcAft>
        <a:buClrTx/>
        <a:buSzTx/>
        <a:buFontTx/>
        <a:buNone/>
        <a:tabLst/>
        <a:defRPr sz="2800" b="1" i="0" u="none" strike="noStrike" cap="none" spc="0" baseline="0">
          <a:solidFill>
            <a:srgbClr val="C00000"/>
          </a:solidFill>
          <a:uFillTx/>
          <a:latin typeface="Trebuchet MS"/>
          <a:ea typeface="Trebuchet MS"/>
          <a:cs typeface="Trebuchet MS"/>
          <a:sym typeface="Trebuchet MS"/>
        </a:defRPr>
      </a:lvl6pPr>
      <a:lvl7pPr marL="0" marR="0" indent="0" algn="ctr" defTabSz="685781" rtl="0" latinLnBrk="0">
        <a:lnSpc>
          <a:spcPct val="90000"/>
        </a:lnSpc>
        <a:spcBef>
          <a:spcPts val="0"/>
        </a:spcBef>
        <a:spcAft>
          <a:spcPts val="0"/>
        </a:spcAft>
        <a:buClrTx/>
        <a:buSzTx/>
        <a:buFontTx/>
        <a:buNone/>
        <a:tabLst/>
        <a:defRPr sz="2800" b="1" i="0" u="none" strike="noStrike" cap="none" spc="0" baseline="0">
          <a:solidFill>
            <a:srgbClr val="C00000"/>
          </a:solidFill>
          <a:uFillTx/>
          <a:latin typeface="Trebuchet MS"/>
          <a:ea typeface="Trebuchet MS"/>
          <a:cs typeface="Trebuchet MS"/>
          <a:sym typeface="Trebuchet MS"/>
        </a:defRPr>
      </a:lvl7pPr>
      <a:lvl8pPr marL="0" marR="0" indent="0" algn="ctr" defTabSz="685781" rtl="0" latinLnBrk="0">
        <a:lnSpc>
          <a:spcPct val="90000"/>
        </a:lnSpc>
        <a:spcBef>
          <a:spcPts val="0"/>
        </a:spcBef>
        <a:spcAft>
          <a:spcPts val="0"/>
        </a:spcAft>
        <a:buClrTx/>
        <a:buSzTx/>
        <a:buFontTx/>
        <a:buNone/>
        <a:tabLst/>
        <a:defRPr sz="2800" b="1" i="0" u="none" strike="noStrike" cap="none" spc="0" baseline="0">
          <a:solidFill>
            <a:srgbClr val="C00000"/>
          </a:solidFill>
          <a:uFillTx/>
          <a:latin typeface="Trebuchet MS"/>
          <a:ea typeface="Trebuchet MS"/>
          <a:cs typeface="Trebuchet MS"/>
          <a:sym typeface="Trebuchet MS"/>
        </a:defRPr>
      </a:lvl8pPr>
      <a:lvl9pPr marL="0" marR="0" indent="0" algn="ctr" defTabSz="685781" rtl="0" latinLnBrk="0">
        <a:lnSpc>
          <a:spcPct val="90000"/>
        </a:lnSpc>
        <a:spcBef>
          <a:spcPts val="0"/>
        </a:spcBef>
        <a:spcAft>
          <a:spcPts val="0"/>
        </a:spcAft>
        <a:buClrTx/>
        <a:buSzTx/>
        <a:buFontTx/>
        <a:buNone/>
        <a:tabLst/>
        <a:defRPr sz="2800" b="1" i="0" u="none" strike="noStrike" cap="none" spc="0" baseline="0">
          <a:solidFill>
            <a:srgbClr val="C00000"/>
          </a:solidFill>
          <a:uFillTx/>
          <a:latin typeface="Trebuchet MS"/>
          <a:ea typeface="Trebuchet MS"/>
          <a:cs typeface="Trebuchet MS"/>
          <a:sym typeface="Trebuchet MS"/>
        </a:defRPr>
      </a:lvl9pPr>
    </p:titleStyle>
    <p:bodyStyle>
      <a:lvl1pPr marL="171446" marR="0" indent="-171446" algn="l" defTabSz="685781" rtl="0" latinLnBrk="0">
        <a:lnSpc>
          <a:spcPct val="90000"/>
        </a:lnSpc>
        <a:spcBef>
          <a:spcPts val="700"/>
        </a:spcBef>
        <a:spcAft>
          <a:spcPts val="0"/>
        </a:spcAft>
        <a:buClrTx/>
        <a:buSzPct val="100000"/>
        <a:buFont typeface="Arial"/>
        <a:buChar char="•"/>
        <a:tabLst/>
        <a:defRPr sz="2100" b="0" i="0" u="none" strike="noStrike" cap="none" spc="0" baseline="0">
          <a:solidFill>
            <a:srgbClr val="002060"/>
          </a:solidFill>
          <a:uFillTx/>
          <a:latin typeface="Trebuchet MS"/>
          <a:ea typeface="Trebuchet MS"/>
          <a:cs typeface="Trebuchet MS"/>
          <a:sym typeface="Trebuchet MS"/>
        </a:defRPr>
      </a:lvl1pPr>
      <a:lvl2pPr marL="471476" marR="0" indent="-128584" algn="l" defTabSz="685781" rtl="0" latinLnBrk="0">
        <a:lnSpc>
          <a:spcPct val="90000"/>
        </a:lnSpc>
        <a:spcBef>
          <a:spcPts val="700"/>
        </a:spcBef>
        <a:spcAft>
          <a:spcPts val="0"/>
        </a:spcAft>
        <a:buClrTx/>
        <a:buSzPct val="100000"/>
        <a:buFont typeface="Arial"/>
        <a:buChar char="•"/>
        <a:tabLst/>
        <a:defRPr sz="2100" b="0" i="0" u="none" strike="noStrike" cap="none" spc="0" baseline="0">
          <a:solidFill>
            <a:srgbClr val="002060"/>
          </a:solidFill>
          <a:uFillTx/>
          <a:latin typeface="Trebuchet MS"/>
          <a:ea typeface="Trebuchet MS"/>
          <a:cs typeface="Trebuchet MS"/>
          <a:sym typeface="Trebuchet MS"/>
        </a:defRPr>
      </a:lvl2pPr>
      <a:lvl3pPr marL="925805" marR="0" indent="-240024" algn="l" defTabSz="685781" rtl="0" latinLnBrk="0">
        <a:lnSpc>
          <a:spcPct val="90000"/>
        </a:lnSpc>
        <a:spcBef>
          <a:spcPts val="700"/>
        </a:spcBef>
        <a:spcAft>
          <a:spcPts val="0"/>
        </a:spcAft>
        <a:buClrTx/>
        <a:buSzPct val="100000"/>
        <a:buFont typeface="Arial"/>
        <a:buChar char="•"/>
        <a:tabLst/>
        <a:defRPr sz="2100" b="0" i="0" u="none" strike="noStrike" cap="none" spc="0" baseline="0">
          <a:solidFill>
            <a:srgbClr val="002060"/>
          </a:solidFill>
          <a:uFillTx/>
          <a:latin typeface="Trebuchet MS"/>
          <a:ea typeface="Trebuchet MS"/>
          <a:cs typeface="Trebuchet MS"/>
          <a:sym typeface="Trebuchet MS"/>
        </a:defRPr>
      </a:lvl3pPr>
      <a:lvl4pPr marL="1305626" marR="0" indent="-276951" algn="l" defTabSz="685781" rtl="0" latinLnBrk="0">
        <a:lnSpc>
          <a:spcPct val="90000"/>
        </a:lnSpc>
        <a:spcBef>
          <a:spcPts val="700"/>
        </a:spcBef>
        <a:spcAft>
          <a:spcPts val="0"/>
        </a:spcAft>
        <a:buClrTx/>
        <a:buSzPct val="100000"/>
        <a:buFont typeface="Arial"/>
        <a:buChar char="•"/>
        <a:tabLst/>
        <a:defRPr sz="2100" b="0" i="0" u="none" strike="noStrike" cap="none" spc="0" baseline="0">
          <a:solidFill>
            <a:srgbClr val="002060"/>
          </a:solidFill>
          <a:uFillTx/>
          <a:latin typeface="Trebuchet MS"/>
          <a:ea typeface="Trebuchet MS"/>
          <a:cs typeface="Trebuchet MS"/>
          <a:sym typeface="Trebuchet MS"/>
        </a:defRPr>
      </a:lvl4pPr>
      <a:lvl5pPr marL="1648517" marR="0" indent="-276951" algn="l" defTabSz="685781" rtl="0" latinLnBrk="0">
        <a:lnSpc>
          <a:spcPct val="90000"/>
        </a:lnSpc>
        <a:spcBef>
          <a:spcPts val="700"/>
        </a:spcBef>
        <a:spcAft>
          <a:spcPts val="0"/>
        </a:spcAft>
        <a:buClrTx/>
        <a:buSzPct val="100000"/>
        <a:buFont typeface="Arial"/>
        <a:buChar char="•"/>
        <a:tabLst/>
        <a:defRPr sz="2100" b="0" i="0" u="none" strike="noStrike" cap="none" spc="0" baseline="0">
          <a:solidFill>
            <a:srgbClr val="002060"/>
          </a:solidFill>
          <a:uFillTx/>
          <a:latin typeface="Trebuchet MS"/>
          <a:ea typeface="Trebuchet MS"/>
          <a:cs typeface="Trebuchet MS"/>
          <a:sym typeface="Trebuchet MS"/>
        </a:defRPr>
      </a:lvl5pPr>
      <a:lvl6pPr marL="1991409" marR="0" indent="-276949" algn="l" defTabSz="685781" rtl="0" latinLnBrk="0">
        <a:lnSpc>
          <a:spcPct val="90000"/>
        </a:lnSpc>
        <a:spcBef>
          <a:spcPts val="700"/>
        </a:spcBef>
        <a:spcAft>
          <a:spcPts val="0"/>
        </a:spcAft>
        <a:buClrTx/>
        <a:buSzPct val="100000"/>
        <a:buFont typeface="Arial"/>
        <a:buChar char="•"/>
        <a:tabLst/>
        <a:defRPr sz="2100" b="0" i="0" u="none" strike="noStrike" cap="none" spc="0" baseline="0">
          <a:solidFill>
            <a:srgbClr val="002060"/>
          </a:solidFill>
          <a:uFillTx/>
          <a:latin typeface="Trebuchet MS"/>
          <a:ea typeface="Trebuchet MS"/>
          <a:cs typeface="Trebuchet MS"/>
          <a:sym typeface="Trebuchet MS"/>
        </a:defRPr>
      </a:lvl6pPr>
      <a:lvl7pPr marL="2334298" marR="0" indent="-276949" algn="l" defTabSz="685781" rtl="0" latinLnBrk="0">
        <a:lnSpc>
          <a:spcPct val="90000"/>
        </a:lnSpc>
        <a:spcBef>
          <a:spcPts val="700"/>
        </a:spcBef>
        <a:spcAft>
          <a:spcPts val="0"/>
        </a:spcAft>
        <a:buClrTx/>
        <a:buSzPct val="100000"/>
        <a:buFont typeface="Arial"/>
        <a:buChar char="•"/>
        <a:tabLst/>
        <a:defRPr sz="2100" b="0" i="0" u="none" strike="noStrike" cap="none" spc="0" baseline="0">
          <a:solidFill>
            <a:srgbClr val="002060"/>
          </a:solidFill>
          <a:uFillTx/>
          <a:latin typeface="Trebuchet MS"/>
          <a:ea typeface="Trebuchet MS"/>
          <a:cs typeface="Trebuchet MS"/>
          <a:sym typeface="Trebuchet MS"/>
        </a:defRPr>
      </a:lvl7pPr>
      <a:lvl8pPr marL="2677191" marR="0" indent="-276949" algn="l" defTabSz="685781" rtl="0" latinLnBrk="0">
        <a:lnSpc>
          <a:spcPct val="90000"/>
        </a:lnSpc>
        <a:spcBef>
          <a:spcPts val="700"/>
        </a:spcBef>
        <a:spcAft>
          <a:spcPts val="0"/>
        </a:spcAft>
        <a:buClrTx/>
        <a:buSzPct val="100000"/>
        <a:buFont typeface="Arial"/>
        <a:buChar char="•"/>
        <a:tabLst/>
        <a:defRPr sz="2100" b="0" i="0" u="none" strike="noStrike" cap="none" spc="0" baseline="0">
          <a:solidFill>
            <a:srgbClr val="002060"/>
          </a:solidFill>
          <a:uFillTx/>
          <a:latin typeface="Trebuchet MS"/>
          <a:ea typeface="Trebuchet MS"/>
          <a:cs typeface="Trebuchet MS"/>
          <a:sym typeface="Trebuchet MS"/>
        </a:defRPr>
      </a:lvl8pPr>
      <a:lvl9pPr marL="3020081" marR="0" indent="-276949" algn="l" defTabSz="685781" rtl="0" latinLnBrk="0">
        <a:lnSpc>
          <a:spcPct val="90000"/>
        </a:lnSpc>
        <a:spcBef>
          <a:spcPts val="700"/>
        </a:spcBef>
        <a:spcAft>
          <a:spcPts val="0"/>
        </a:spcAft>
        <a:buClrTx/>
        <a:buSzPct val="100000"/>
        <a:buFont typeface="Arial"/>
        <a:buChar char="•"/>
        <a:tabLst/>
        <a:defRPr sz="2100" b="0" i="0" u="none" strike="noStrike" cap="none" spc="0" baseline="0">
          <a:solidFill>
            <a:srgbClr val="002060"/>
          </a:solidFill>
          <a:uFillTx/>
          <a:latin typeface="Trebuchet MS"/>
          <a:ea typeface="Trebuchet MS"/>
          <a:cs typeface="Trebuchet MS"/>
          <a:sym typeface="Trebuchet MS"/>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tif"/><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image" Target="../media/image25.ti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image" Target="../media/image31.tif"/><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create.arduino.cc/projecthub/apoorvtripathi1999/smart-farming-system-0aa139" TargetMode="External"/><Relationship Id="rId3" Type="http://schemas.openxmlformats.org/officeDocument/2006/relationships/hyperlink" Target="https://www.sciencedirect.com/science/article/pii/S0168169918318076" TargetMode="External"/><Relationship Id="rId7" Type="http://schemas.openxmlformats.org/officeDocument/2006/relationships/hyperlink" Target="https://www.electronicsforu.com/electronics-projects/hardware-diy/iot-based-smart-agriculture-system" TargetMode="External"/><Relationship Id="rId2" Type="http://schemas.openxmlformats.org/officeDocument/2006/relationships/hyperlink" Target="https://doi.org/10.1016/j.compag.2019.05.027" TargetMode="External"/><Relationship Id="rId1" Type="http://schemas.openxmlformats.org/officeDocument/2006/relationships/slideLayout" Target="../slideLayouts/slideLayout2.xml"/><Relationship Id="rId6" Type="http://schemas.openxmlformats.org/officeDocument/2006/relationships/hyperlink" Target="https://easternpeak.com/blog/iot-in-agriculture-technology-use-cases-for-smart-farming-and-challenges-to-consider/" TargetMode="External"/><Relationship Id="rId5" Type="http://schemas.openxmlformats.org/officeDocument/2006/relationships/hyperlink" Target="https://www.digiteum.com/iot-agriculture/" TargetMode="External"/><Relationship Id="rId4" Type="http://schemas.openxmlformats.org/officeDocument/2006/relationships/hyperlink" Target="https://www.iotforall.com/iot-applications-in-agriculture%23:~:text=To%2520meet%2520the%2520needs%2520of,gain%2520a%2520much%252Dneeded%2520edge.&amp;text=In%2520IoT%252Dbased%2520smart%2520farming,%252C%2520soil%2520moisture%252C%2520etc" TargetMode="External"/><Relationship Id="rId9" Type="http://schemas.openxmlformats.org/officeDocument/2006/relationships/hyperlink" Target="https://www.biz4intellia.com/blog/5-applications-of-iot-in-agricultur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109/WiSPNET.2018.8538702" TargetMode="External"/><Relationship Id="rId2" Type="http://schemas.openxmlformats.org/officeDocument/2006/relationships/hyperlink" Target="https://ieeexplore.ieee.org/xpl/conhome/8514820/proceed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109/ICSCAN.2019.8878737" TargetMode="External"/><Relationship Id="rId2" Type="http://schemas.openxmlformats.org/officeDocument/2006/relationships/hyperlink" Target="https://ieeexplore.ieee.org/xpl/conhome/8870340/proceeding"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hyperlink" Target="https://doi.org/10.1109/RTEICT.2017.8256711" TargetMode="External"/><Relationship Id="rId2" Type="http://schemas.openxmlformats.org/officeDocument/2006/relationships/hyperlink" Target="https://ieeexplore.ieee.org/xpl/conhome/8241508/proceeding" TargetMode="Externa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
          <p:cNvSpPr/>
          <p:nvPr/>
        </p:nvSpPr>
        <p:spPr>
          <a:xfrm>
            <a:off x="13125" y="50800"/>
            <a:ext cx="12191150" cy="6858000"/>
          </a:xfrm>
          <a:prstGeom prst="rect">
            <a:avLst/>
          </a:prstGeom>
          <a:solidFill>
            <a:srgbClr val="FFFFFF">
              <a:alpha val="99000"/>
            </a:srgbClr>
          </a:solidFill>
          <a:ln w="76200">
            <a:solidFill>
              <a:srgbClr val="005893"/>
            </a:solidFill>
            <a:miter/>
          </a:ln>
        </p:spPr>
        <p:txBody>
          <a:bodyPr lIns="45718" tIns="45718" rIns="45718" bIns="45718" anchor="ctr"/>
          <a:lstStyle/>
          <a:p>
            <a:pPr algn="ctr">
              <a:defRPr sz="1000">
                <a:solidFill>
                  <a:srgbClr val="FFFFFF"/>
                </a:solidFill>
                <a:latin typeface="+mn-lt"/>
                <a:ea typeface="+mn-ea"/>
                <a:cs typeface="+mn-cs"/>
                <a:sym typeface="Calibri"/>
              </a:defRPr>
            </a:pPr>
            <a:endParaRPr/>
          </a:p>
        </p:txBody>
      </p:sp>
      <p:sp>
        <p:nvSpPr>
          <p:cNvPr id="161" name="object 2"/>
          <p:cNvSpPr txBox="1"/>
          <p:nvPr/>
        </p:nvSpPr>
        <p:spPr>
          <a:xfrm>
            <a:off x="2029718" y="1402788"/>
            <a:ext cx="9842250" cy="1270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7701" algn="ctr">
              <a:tabLst>
                <a:tab pos="2120900" algn="l"/>
              </a:tabLst>
              <a:defRPr sz="4300">
                <a:solidFill>
                  <a:srgbClr val="C00000"/>
                </a:solidFill>
                <a:latin typeface="Trebuchet MS"/>
                <a:ea typeface="Trebuchet MS"/>
                <a:cs typeface="Trebuchet MS"/>
                <a:sym typeface="Trebuchet MS"/>
              </a:defRPr>
            </a:pPr>
            <a:r>
              <a:t>Experiential Learning</a:t>
            </a:r>
          </a:p>
          <a:p>
            <a:pPr indent="7701" algn="ctr">
              <a:tabLst>
                <a:tab pos="2120900" algn="l"/>
              </a:tabLst>
              <a:defRPr sz="4300">
                <a:solidFill>
                  <a:srgbClr val="C00000"/>
                </a:solidFill>
                <a:latin typeface="Trebuchet MS"/>
                <a:ea typeface="Trebuchet MS"/>
                <a:cs typeface="Trebuchet MS"/>
                <a:sym typeface="Trebuchet MS"/>
              </a:defRPr>
            </a:pPr>
            <a:r>
              <a:t>Phase 1: Presentation </a:t>
            </a:r>
          </a:p>
        </p:txBody>
      </p:sp>
      <p:sp>
        <p:nvSpPr>
          <p:cNvPr id="162" name="object 3"/>
          <p:cNvSpPr/>
          <p:nvPr/>
        </p:nvSpPr>
        <p:spPr>
          <a:xfrm>
            <a:off x="-3424" y="9624"/>
            <a:ext cx="5686030" cy="39275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21600" y="0"/>
                </a:lnTo>
                <a:close/>
              </a:path>
            </a:pathLst>
          </a:custGeom>
          <a:solidFill>
            <a:srgbClr val="005893"/>
          </a:solidFill>
          <a:ln w="12700">
            <a:miter lim="400000"/>
          </a:ln>
        </p:spPr>
        <p:txBody>
          <a:bodyPr lIns="45718" tIns="45718" rIns="45718" bIns="45718"/>
          <a:lstStyle/>
          <a:p>
            <a:pPr>
              <a:defRPr sz="1000">
                <a:latin typeface="+mn-lt"/>
                <a:ea typeface="+mn-ea"/>
                <a:cs typeface="+mn-cs"/>
                <a:sym typeface="Calibri"/>
              </a:defRPr>
            </a:pPr>
            <a:endParaRPr/>
          </a:p>
        </p:txBody>
      </p:sp>
      <p:sp>
        <p:nvSpPr>
          <p:cNvPr id="163" name="object 4"/>
          <p:cNvSpPr/>
          <p:nvPr/>
        </p:nvSpPr>
        <p:spPr>
          <a:xfrm>
            <a:off x="286337" y="252217"/>
            <a:ext cx="1119578" cy="1116687"/>
          </a:xfrm>
          <a:prstGeom prst="rect">
            <a:avLst/>
          </a:prstGeom>
          <a:blipFill>
            <a:blip r:embed="rId2"/>
            <a:stretch>
              <a:fillRect/>
            </a:stretch>
          </a:blipFill>
          <a:ln w="12700">
            <a:miter lim="400000"/>
          </a:ln>
        </p:spPr>
        <p:txBody>
          <a:bodyPr lIns="45718" tIns="45718" rIns="45718" bIns="45718"/>
          <a:lstStyle/>
          <a:p>
            <a:pPr>
              <a:defRPr sz="1000">
                <a:latin typeface="+mn-lt"/>
                <a:ea typeface="+mn-ea"/>
                <a:cs typeface="+mn-cs"/>
                <a:sym typeface="Calibri"/>
              </a:defRPr>
            </a:pPr>
            <a:endParaRPr/>
          </a:p>
        </p:txBody>
      </p:sp>
      <p:sp>
        <p:nvSpPr>
          <p:cNvPr id="164" name="object 5"/>
          <p:cNvSpPr/>
          <p:nvPr/>
        </p:nvSpPr>
        <p:spPr>
          <a:xfrm>
            <a:off x="3398623" y="810560"/>
            <a:ext cx="88568" cy="89531"/>
          </a:xfrm>
          <a:prstGeom prst="rect">
            <a:avLst/>
          </a:prstGeom>
          <a:blipFill>
            <a:blip r:embed="rId3"/>
            <a:stretch>
              <a:fillRect/>
            </a:stretch>
          </a:blipFill>
          <a:ln w="12700">
            <a:miter lim="400000"/>
          </a:ln>
        </p:spPr>
        <p:txBody>
          <a:bodyPr lIns="45718" tIns="45718" rIns="45718" bIns="45718"/>
          <a:lstStyle/>
          <a:p>
            <a:pPr>
              <a:defRPr sz="1000">
                <a:latin typeface="+mn-lt"/>
                <a:ea typeface="+mn-ea"/>
                <a:cs typeface="+mn-cs"/>
                <a:sym typeface="Calibri"/>
              </a:defRPr>
            </a:pPr>
            <a:endParaRPr/>
          </a:p>
        </p:txBody>
      </p:sp>
      <p:sp>
        <p:nvSpPr>
          <p:cNvPr id="165" name="object 6"/>
          <p:cNvSpPr txBox="1"/>
          <p:nvPr/>
        </p:nvSpPr>
        <p:spPr>
          <a:xfrm>
            <a:off x="1521433" y="445134"/>
            <a:ext cx="2310390" cy="7130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7701">
              <a:lnSpc>
                <a:spcPts val="2800"/>
              </a:lnSpc>
              <a:defRPr sz="2500" b="1" spc="-21">
                <a:solidFill>
                  <a:srgbClr val="FFFFFF"/>
                </a:solidFill>
              </a:defRPr>
            </a:pPr>
            <a:r>
              <a:t>RV College of </a:t>
            </a:r>
          </a:p>
          <a:p>
            <a:pPr indent="7701">
              <a:lnSpc>
                <a:spcPts val="2800"/>
              </a:lnSpc>
              <a:defRPr sz="2500" b="1" spc="-21">
                <a:solidFill>
                  <a:srgbClr val="FFFFFF"/>
                </a:solidFill>
              </a:defRPr>
            </a:pPr>
            <a:r>
              <a:t>Engineering</a:t>
            </a:r>
          </a:p>
        </p:txBody>
      </p:sp>
      <p:sp>
        <p:nvSpPr>
          <p:cNvPr id="166" name="object 7"/>
          <p:cNvSpPr txBox="1"/>
          <p:nvPr/>
        </p:nvSpPr>
        <p:spPr>
          <a:xfrm>
            <a:off x="9774328" y="255104"/>
            <a:ext cx="2064912" cy="55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7701">
              <a:defRPr i="1" spc="-3">
                <a:solidFill>
                  <a:srgbClr val="422C75"/>
                </a:solidFill>
                <a:latin typeface="Playfair Display"/>
                <a:ea typeface="Playfair Display"/>
                <a:cs typeface="Playfair Display"/>
                <a:sym typeface="Playfair Display"/>
              </a:defRPr>
            </a:pPr>
            <a:r>
              <a:t>Go, change </a:t>
            </a:r>
            <a:r>
              <a:rPr spc="0"/>
              <a:t>the</a:t>
            </a:r>
            <a:r>
              <a:rPr spc="-49"/>
              <a:t> </a:t>
            </a:r>
            <a:r>
              <a:t>world</a:t>
            </a:r>
          </a:p>
        </p:txBody>
      </p:sp>
      <p:graphicFrame>
        <p:nvGraphicFramePr>
          <p:cNvPr id="167" name="Table 3"/>
          <p:cNvGraphicFramePr/>
          <p:nvPr/>
        </p:nvGraphicFramePr>
        <p:xfrm>
          <a:off x="674252" y="3948555"/>
          <a:ext cx="11000510" cy="2148840"/>
        </p:xfrm>
        <a:graphic>
          <a:graphicData uri="http://schemas.openxmlformats.org/drawingml/2006/table">
            <a:tbl>
              <a:tblPr>
                <a:tableStyleId>{4C3C2611-4C71-4FC5-86AE-919BDF0F9419}</a:tableStyleId>
              </a:tblPr>
              <a:tblGrid>
                <a:gridCol w="2733790">
                  <a:extLst>
                    <a:ext uri="{9D8B030D-6E8A-4147-A177-3AD203B41FA5}">
                      <a16:colId xmlns:a16="http://schemas.microsoft.com/office/drawing/2014/main" val="20000"/>
                    </a:ext>
                  </a:extLst>
                </a:gridCol>
                <a:gridCol w="8266720">
                  <a:extLst>
                    <a:ext uri="{9D8B030D-6E8A-4147-A177-3AD203B41FA5}">
                      <a16:colId xmlns:a16="http://schemas.microsoft.com/office/drawing/2014/main" val="20001"/>
                    </a:ext>
                  </a:extLst>
                </a:gridCol>
              </a:tblGrid>
              <a:tr h="389257">
                <a:tc>
                  <a:txBody>
                    <a:bodyPr/>
                    <a:lstStyle/>
                    <a:p>
                      <a:pPr algn="l" defTabSz="685781">
                        <a:defRPr sz="1800"/>
                      </a:pPr>
                      <a:r>
                        <a:rPr sz="4300">
                          <a:solidFill>
                            <a:srgbClr val="C00000"/>
                          </a:solidFill>
                          <a:latin typeface="Trebuchet MS"/>
                          <a:ea typeface="Trebuchet MS"/>
                          <a:cs typeface="Trebuchet MS"/>
                          <a:sym typeface="Trebuchet MS"/>
                        </a:rPr>
                        <a:t>CYCLE</a:t>
                      </a:r>
                    </a:p>
                  </a:txBody>
                  <a:tcPr marL="45720" marR="45720" horzOverflow="overflow"/>
                </a:tc>
                <a:tc>
                  <a:txBody>
                    <a:bodyPr/>
                    <a:lstStyle/>
                    <a:p>
                      <a:pPr algn="l" defTabSz="685781">
                        <a:defRPr sz="1800"/>
                      </a:pPr>
                      <a:r>
                        <a:rPr sz="4300">
                          <a:solidFill>
                            <a:srgbClr val="C00000"/>
                          </a:solidFill>
                          <a:latin typeface="Trebuchet MS"/>
                          <a:ea typeface="Trebuchet MS"/>
                          <a:cs typeface="Trebuchet MS"/>
                          <a:sym typeface="Trebuchet MS"/>
                        </a:rPr>
                        <a:t>Physics Cycle</a:t>
                      </a:r>
                    </a:p>
                  </a:txBody>
                  <a:tcPr marL="45720" marR="45720" horzOverflow="overflow"/>
                </a:tc>
                <a:extLst>
                  <a:ext uri="{0D108BD9-81ED-4DB2-BD59-A6C34878D82A}">
                    <a16:rowId xmlns:a16="http://schemas.microsoft.com/office/drawing/2014/main" val="10000"/>
                  </a:ext>
                </a:extLst>
              </a:tr>
              <a:tr h="0">
                <a:tc>
                  <a:txBody>
                    <a:bodyPr/>
                    <a:lstStyle/>
                    <a:p>
                      <a:pPr algn="l" defTabSz="685781">
                        <a:defRPr sz="1800"/>
                      </a:pPr>
                      <a:r>
                        <a:rPr sz="4300">
                          <a:solidFill>
                            <a:srgbClr val="C00000"/>
                          </a:solidFill>
                          <a:latin typeface="Trebuchet MS"/>
                          <a:ea typeface="Trebuchet MS"/>
                          <a:cs typeface="Trebuchet MS"/>
                          <a:sym typeface="Trebuchet MS"/>
                        </a:rPr>
                        <a:t>BRANCH</a:t>
                      </a:r>
                    </a:p>
                  </a:txBody>
                  <a:tcPr marL="45720" marR="45720" horzOverflow="overflow"/>
                </a:tc>
                <a:tc>
                  <a:txBody>
                    <a:bodyPr/>
                    <a:lstStyle/>
                    <a:p>
                      <a:pPr algn="l" defTabSz="685781">
                        <a:defRPr sz="1800"/>
                      </a:pPr>
                      <a:r>
                        <a:rPr sz="4300">
                          <a:solidFill>
                            <a:srgbClr val="C00000"/>
                          </a:solidFill>
                          <a:latin typeface="Trebuchet MS"/>
                          <a:ea typeface="Trebuchet MS"/>
                          <a:cs typeface="Trebuchet MS"/>
                          <a:sym typeface="Trebuchet MS"/>
                        </a:rPr>
                        <a:t>Computer Science and Engineering</a:t>
                      </a:r>
                    </a:p>
                  </a:txBody>
                  <a:tcPr marL="45720" marR="45720" horzOverflow="overflow"/>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Title 1"/>
          <p:cNvSpPr txBox="1">
            <a:spLocks noGrp="1"/>
          </p:cNvSpPr>
          <p:nvPr>
            <p:ph type="title"/>
          </p:nvPr>
        </p:nvSpPr>
        <p:spPr>
          <a:xfrm>
            <a:off x="1644070" y="0"/>
            <a:ext cx="8201892" cy="609600"/>
          </a:xfrm>
          <a:prstGeom prst="rect">
            <a:avLst/>
          </a:prstGeom>
        </p:spPr>
        <p:txBody>
          <a:bodyPr/>
          <a:lstStyle/>
          <a:p>
            <a:r>
              <a:t>Methodology</a:t>
            </a:r>
          </a:p>
        </p:txBody>
      </p:sp>
      <p:pic>
        <p:nvPicPr>
          <p:cNvPr id="5" name="Picture 4" descr="Diagram&#10;&#10;Description automatically generated">
            <a:extLst>
              <a:ext uri="{FF2B5EF4-FFF2-40B4-BE49-F238E27FC236}">
                <a16:creationId xmlns:a16="http://schemas.microsoft.com/office/drawing/2014/main" id="{20EDB9EA-A746-4F1D-9EA9-2996FAEE53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62" y="779464"/>
            <a:ext cx="6798140" cy="5731972"/>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itle 1"/>
          <p:cNvSpPr txBox="1">
            <a:spLocks noGrp="1"/>
          </p:cNvSpPr>
          <p:nvPr>
            <p:ph type="title"/>
          </p:nvPr>
        </p:nvSpPr>
        <p:spPr>
          <a:xfrm>
            <a:off x="1644070" y="0"/>
            <a:ext cx="8201892" cy="609600"/>
          </a:xfrm>
          <a:prstGeom prst="rect">
            <a:avLst/>
          </a:prstGeom>
        </p:spPr>
        <p:txBody>
          <a:bodyPr/>
          <a:lstStyle/>
          <a:p>
            <a:r>
              <a:t>Methodology</a:t>
            </a:r>
          </a:p>
        </p:txBody>
      </p:sp>
      <p:pic>
        <p:nvPicPr>
          <p:cNvPr id="3" name="Picture 2" descr="Diagram&#10;&#10;Description automatically generated">
            <a:extLst>
              <a:ext uri="{FF2B5EF4-FFF2-40B4-BE49-F238E27FC236}">
                <a16:creationId xmlns:a16="http://schemas.microsoft.com/office/drawing/2014/main" id="{C10AAC49-5434-434D-AAB1-46C738DE5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622" y="1247041"/>
            <a:ext cx="8201892" cy="5052823"/>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Title 1"/>
          <p:cNvSpPr txBox="1">
            <a:spLocks noGrp="1"/>
          </p:cNvSpPr>
          <p:nvPr>
            <p:ph type="title"/>
          </p:nvPr>
        </p:nvSpPr>
        <p:spPr>
          <a:xfrm>
            <a:off x="1644070" y="0"/>
            <a:ext cx="8201892" cy="609600"/>
          </a:xfrm>
          <a:prstGeom prst="rect">
            <a:avLst/>
          </a:prstGeom>
        </p:spPr>
        <p:txBody>
          <a:bodyPr/>
          <a:lstStyle/>
          <a:p>
            <a:r>
              <a:t>Methodology</a:t>
            </a:r>
          </a:p>
        </p:txBody>
      </p:sp>
      <p:pic>
        <p:nvPicPr>
          <p:cNvPr id="4" name="Picture 3">
            <a:extLst>
              <a:ext uri="{FF2B5EF4-FFF2-40B4-BE49-F238E27FC236}">
                <a16:creationId xmlns:a16="http://schemas.microsoft.com/office/drawing/2014/main" id="{71831464-999C-45CE-AB41-2C438443D1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450" y="691793"/>
            <a:ext cx="6520373" cy="6089274"/>
          </a:xfrm>
          <a:prstGeom prst="rect">
            <a:avLst/>
          </a:prstGeom>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itle 1"/>
          <p:cNvSpPr txBox="1">
            <a:spLocks noGrp="1"/>
          </p:cNvSpPr>
          <p:nvPr>
            <p:ph type="title"/>
          </p:nvPr>
        </p:nvSpPr>
        <p:spPr>
          <a:xfrm>
            <a:off x="1817253" y="-2"/>
            <a:ext cx="8056420" cy="614938"/>
          </a:xfrm>
          <a:prstGeom prst="rect">
            <a:avLst/>
          </a:prstGeom>
          <a:solidFill>
            <a:srgbClr val="FFE699"/>
          </a:solidFill>
        </p:spPr>
        <p:txBody>
          <a:bodyPr/>
          <a:lstStyle>
            <a:lvl1pPr>
              <a:defRPr>
                <a:solidFill>
                  <a:srgbClr val="C00000"/>
                </a:solidFill>
              </a:defRPr>
            </a:lvl1pPr>
          </a:lstStyle>
          <a:p>
            <a:r>
              <a:t>APPARATUS</a:t>
            </a:r>
          </a:p>
        </p:txBody>
      </p:sp>
      <p:sp>
        <p:nvSpPr>
          <p:cNvPr id="231" name="Text Placeholder 2"/>
          <p:cNvSpPr txBox="1">
            <a:spLocks noGrp="1"/>
          </p:cNvSpPr>
          <p:nvPr>
            <p:ph type="body" sz="quarter" idx="1"/>
          </p:nvPr>
        </p:nvSpPr>
        <p:spPr>
          <a:xfrm>
            <a:off x="304800" y="794324"/>
            <a:ext cx="2728654" cy="5382642"/>
          </a:xfrm>
          <a:prstGeom prst="rect">
            <a:avLst/>
          </a:prstGeom>
        </p:spPr>
        <p:txBody>
          <a:bodyPr/>
          <a:lstStyle/>
          <a:p>
            <a:endParaRPr/>
          </a:p>
        </p:txBody>
      </p:sp>
      <p:pic>
        <p:nvPicPr>
          <p:cNvPr id="232" name="Picture 4" descr="Picture 4"/>
          <p:cNvPicPr>
            <a:picLocks noChangeAspect="1"/>
          </p:cNvPicPr>
          <p:nvPr/>
        </p:nvPicPr>
        <p:blipFill>
          <a:blip r:embed="rId2"/>
          <a:stretch>
            <a:fillRect/>
          </a:stretch>
        </p:blipFill>
        <p:spPr>
          <a:xfrm>
            <a:off x="1907777" y="738287"/>
            <a:ext cx="2728655" cy="5494715"/>
          </a:xfrm>
          <a:prstGeom prst="rect">
            <a:avLst/>
          </a:prstGeom>
          <a:ln w="12700">
            <a:miter lim="400000"/>
          </a:ln>
        </p:spPr>
      </p:pic>
      <p:sp>
        <p:nvSpPr>
          <p:cNvPr id="233" name="TextBox 5"/>
          <p:cNvSpPr txBox="1"/>
          <p:nvPr/>
        </p:nvSpPr>
        <p:spPr>
          <a:xfrm>
            <a:off x="7477759" y="3300979"/>
            <a:ext cx="3261360" cy="3330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a:latin typeface="+mn-lt"/>
                <a:ea typeface="+mn-ea"/>
                <a:cs typeface="+mn-cs"/>
                <a:sym typeface="Calibri"/>
              </a:defRPr>
            </a:lvl1pPr>
          </a:lstStyle>
          <a:p>
            <a:r>
              <a:t>SOIL MOISTURE SENSOR</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Title 1"/>
          <p:cNvSpPr txBox="1">
            <a:spLocks noGrp="1"/>
          </p:cNvSpPr>
          <p:nvPr>
            <p:ph type="title"/>
          </p:nvPr>
        </p:nvSpPr>
        <p:spPr>
          <a:xfrm>
            <a:off x="1817253" y="-2"/>
            <a:ext cx="8056420" cy="614938"/>
          </a:xfrm>
          <a:prstGeom prst="rect">
            <a:avLst/>
          </a:prstGeom>
          <a:solidFill>
            <a:srgbClr val="FFE699"/>
          </a:solidFill>
        </p:spPr>
        <p:txBody>
          <a:bodyPr/>
          <a:lstStyle>
            <a:lvl1pPr>
              <a:defRPr>
                <a:solidFill>
                  <a:srgbClr val="C00000"/>
                </a:solidFill>
              </a:defRPr>
            </a:lvl1pPr>
          </a:lstStyle>
          <a:p>
            <a:r>
              <a:t>APPARATUS</a:t>
            </a:r>
          </a:p>
        </p:txBody>
      </p:sp>
      <p:sp>
        <p:nvSpPr>
          <p:cNvPr id="236" name="Text Placeholder 2"/>
          <p:cNvSpPr txBox="1">
            <a:spLocks noGrp="1"/>
          </p:cNvSpPr>
          <p:nvPr>
            <p:ph type="body" sz="quarter" idx="1"/>
          </p:nvPr>
        </p:nvSpPr>
        <p:spPr>
          <a:xfrm>
            <a:off x="304800" y="794324"/>
            <a:ext cx="2437130" cy="5382642"/>
          </a:xfrm>
          <a:prstGeom prst="rect">
            <a:avLst/>
          </a:prstGeom>
        </p:spPr>
        <p:txBody>
          <a:bodyPr/>
          <a:lstStyle/>
          <a:p>
            <a:endParaRPr/>
          </a:p>
        </p:txBody>
      </p:sp>
      <p:pic>
        <p:nvPicPr>
          <p:cNvPr id="237" name="Picture 4" descr="Picture 4"/>
          <p:cNvPicPr>
            <a:picLocks noChangeAspect="1"/>
          </p:cNvPicPr>
          <p:nvPr/>
        </p:nvPicPr>
        <p:blipFill>
          <a:blip r:embed="rId2"/>
          <a:stretch>
            <a:fillRect/>
          </a:stretch>
        </p:blipFill>
        <p:spPr>
          <a:xfrm>
            <a:off x="2201069" y="1159206"/>
            <a:ext cx="2319349" cy="5154107"/>
          </a:xfrm>
          <a:prstGeom prst="rect">
            <a:avLst/>
          </a:prstGeom>
          <a:ln w="12700">
            <a:miter lim="400000"/>
          </a:ln>
        </p:spPr>
      </p:pic>
      <p:sp>
        <p:nvSpPr>
          <p:cNvPr id="238" name="TextBox 5"/>
          <p:cNvSpPr txBox="1"/>
          <p:nvPr/>
        </p:nvSpPr>
        <p:spPr>
          <a:xfrm>
            <a:off x="7203440" y="2802226"/>
            <a:ext cx="3139442" cy="644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000">
                <a:latin typeface="+mn-lt"/>
                <a:ea typeface="+mn-ea"/>
                <a:cs typeface="+mn-cs"/>
                <a:sym typeface="Calibri"/>
              </a:defRPr>
            </a:lvl1pPr>
          </a:lstStyle>
          <a:p>
            <a:r>
              <a:t>NODE MCU - Microcontroller</a:t>
            </a:r>
          </a:p>
        </p:txBody>
      </p:sp>
      <p:sp>
        <p:nvSpPr>
          <p:cNvPr id="239" name="TextBox 6"/>
          <p:cNvSpPr txBox="1"/>
          <p:nvPr/>
        </p:nvSpPr>
        <p:spPr>
          <a:xfrm>
            <a:off x="7426959" y="3310056"/>
            <a:ext cx="4165602" cy="62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a:latin typeface="+mn-lt"/>
                <a:ea typeface="+mn-ea"/>
                <a:cs typeface="+mn-cs"/>
                <a:sym typeface="Calibri"/>
              </a:defRPr>
            </a:pPr>
            <a:r>
              <a:t>Operating voltage – 3.3V</a:t>
            </a:r>
          </a:p>
          <a:p>
            <a:pPr>
              <a:defRPr>
                <a:latin typeface="+mn-lt"/>
                <a:ea typeface="+mn-ea"/>
                <a:cs typeface="+mn-cs"/>
                <a:sym typeface="Calibri"/>
              </a:defRPr>
            </a:pPr>
            <a:r>
              <a:t>Input Voltage – 4.5 to 10V</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itle 1"/>
          <p:cNvSpPr txBox="1">
            <a:spLocks noGrp="1"/>
          </p:cNvSpPr>
          <p:nvPr>
            <p:ph type="title"/>
          </p:nvPr>
        </p:nvSpPr>
        <p:spPr>
          <a:xfrm>
            <a:off x="1644070" y="0"/>
            <a:ext cx="8201892" cy="609600"/>
          </a:xfrm>
          <a:prstGeom prst="rect">
            <a:avLst/>
          </a:prstGeom>
        </p:spPr>
        <p:txBody>
          <a:bodyPr/>
          <a:lstStyle/>
          <a:p>
            <a:r>
              <a:t>APPARATUS</a:t>
            </a:r>
          </a:p>
        </p:txBody>
      </p:sp>
      <p:sp>
        <p:nvSpPr>
          <p:cNvPr id="242" name="Text Placeholder 2"/>
          <p:cNvSpPr txBox="1">
            <a:spLocks noGrp="1"/>
          </p:cNvSpPr>
          <p:nvPr>
            <p:ph type="body" idx="1"/>
          </p:nvPr>
        </p:nvSpPr>
        <p:spPr>
          <a:xfrm>
            <a:off x="397160" y="964043"/>
            <a:ext cx="11508515" cy="5634187"/>
          </a:xfrm>
          <a:prstGeom prst="rect">
            <a:avLst/>
          </a:prstGeom>
        </p:spPr>
        <p:txBody>
          <a:bodyPr/>
          <a:lstStyle/>
          <a:p>
            <a:endParaRPr/>
          </a:p>
        </p:txBody>
      </p:sp>
      <p:pic>
        <p:nvPicPr>
          <p:cNvPr id="243" name="Picture 4" descr="Picture 4"/>
          <p:cNvPicPr>
            <a:picLocks noChangeAspect="1"/>
          </p:cNvPicPr>
          <p:nvPr/>
        </p:nvPicPr>
        <p:blipFill>
          <a:blip r:embed="rId2"/>
          <a:stretch>
            <a:fillRect/>
          </a:stretch>
        </p:blipFill>
        <p:spPr>
          <a:xfrm>
            <a:off x="1222371" y="991670"/>
            <a:ext cx="3645595" cy="5140304"/>
          </a:xfrm>
          <a:prstGeom prst="rect">
            <a:avLst/>
          </a:prstGeom>
          <a:ln w="12700">
            <a:miter lim="400000"/>
          </a:ln>
        </p:spPr>
      </p:pic>
      <p:sp>
        <p:nvSpPr>
          <p:cNvPr id="244" name="TextBox 7"/>
          <p:cNvSpPr txBox="1"/>
          <p:nvPr/>
        </p:nvSpPr>
        <p:spPr>
          <a:xfrm>
            <a:off x="7620000" y="3245218"/>
            <a:ext cx="2703485" cy="4447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800">
                <a:latin typeface="+mn-lt"/>
                <a:ea typeface="+mn-ea"/>
                <a:cs typeface="+mn-cs"/>
                <a:sym typeface="Calibri"/>
              </a:defRPr>
            </a:lvl1pPr>
          </a:lstStyle>
          <a:p>
            <a:r>
              <a:t>RELAY MODULE</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itle 1"/>
          <p:cNvSpPr txBox="1">
            <a:spLocks noGrp="1"/>
          </p:cNvSpPr>
          <p:nvPr>
            <p:ph type="title"/>
          </p:nvPr>
        </p:nvSpPr>
        <p:spPr>
          <a:xfrm>
            <a:off x="1817253" y="-2"/>
            <a:ext cx="8056420" cy="614938"/>
          </a:xfrm>
          <a:prstGeom prst="rect">
            <a:avLst/>
          </a:prstGeom>
          <a:solidFill>
            <a:srgbClr val="FFE699"/>
          </a:solidFill>
        </p:spPr>
        <p:txBody>
          <a:bodyPr/>
          <a:lstStyle>
            <a:lvl1pPr>
              <a:defRPr>
                <a:solidFill>
                  <a:srgbClr val="C00000"/>
                </a:solidFill>
              </a:defRPr>
            </a:lvl1pPr>
          </a:lstStyle>
          <a:p>
            <a:r>
              <a:t>APPARATUS</a:t>
            </a:r>
          </a:p>
        </p:txBody>
      </p:sp>
      <p:sp>
        <p:nvSpPr>
          <p:cNvPr id="247" name="Text Placeholder 2"/>
          <p:cNvSpPr txBox="1">
            <a:spLocks noGrp="1"/>
          </p:cNvSpPr>
          <p:nvPr>
            <p:ph type="body" sz="quarter" idx="1"/>
          </p:nvPr>
        </p:nvSpPr>
        <p:spPr>
          <a:xfrm>
            <a:off x="304799" y="681034"/>
            <a:ext cx="2966723" cy="5495932"/>
          </a:xfrm>
          <a:prstGeom prst="rect">
            <a:avLst/>
          </a:prstGeom>
        </p:spPr>
        <p:txBody>
          <a:bodyPr/>
          <a:lstStyle/>
          <a:p>
            <a:endParaRPr/>
          </a:p>
        </p:txBody>
      </p:sp>
      <p:pic>
        <p:nvPicPr>
          <p:cNvPr id="248" name="Picture 4" descr="Picture 4"/>
          <p:cNvPicPr>
            <a:picLocks noChangeAspect="1"/>
          </p:cNvPicPr>
          <p:nvPr/>
        </p:nvPicPr>
        <p:blipFill>
          <a:blip r:embed="rId2"/>
          <a:stretch>
            <a:fillRect/>
          </a:stretch>
        </p:blipFill>
        <p:spPr>
          <a:xfrm>
            <a:off x="2024783" y="926747"/>
            <a:ext cx="2966723" cy="5495930"/>
          </a:xfrm>
          <a:prstGeom prst="rect">
            <a:avLst/>
          </a:prstGeom>
          <a:ln w="12700">
            <a:miter lim="400000"/>
          </a:ln>
        </p:spPr>
      </p:pic>
      <p:sp>
        <p:nvSpPr>
          <p:cNvPr id="249" name="TextBox 5"/>
          <p:cNvSpPr txBox="1"/>
          <p:nvPr/>
        </p:nvSpPr>
        <p:spPr>
          <a:xfrm>
            <a:off x="7894318" y="2962425"/>
            <a:ext cx="3799842" cy="4447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800">
                <a:latin typeface="+mn-lt"/>
                <a:ea typeface="+mn-ea"/>
                <a:cs typeface="+mn-cs"/>
                <a:sym typeface="Calibri"/>
              </a:defRPr>
            </a:lvl1pPr>
          </a:lstStyle>
          <a:p>
            <a:r>
              <a:t>WATER PUMP</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Title 1"/>
          <p:cNvSpPr txBox="1">
            <a:spLocks noGrp="1"/>
          </p:cNvSpPr>
          <p:nvPr>
            <p:ph type="title"/>
          </p:nvPr>
        </p:nvSpPr>
        <p:spPr>
          <a:xfrm>
            <a:off x="1817253" y="-2"/>
            <a:ext cx="8056420" cy="614938"/>
          </a:xfrm>
          <a:prstGeom prst="rect">
            <a:avLst/>
          </a:prstGeom>
          <a:solidFill>
            <a:srgbClr val="FFE699"/>
          </a:solidFill>
        </p:spPr>
        <p:txBody>
          <a:bodyPr/>
          <a:lstStyle>
            <a:lvl1pPr>
              <a:defRPr>
                <a:solidFill>
                  <a:srgbClr val="C00000"/>
                </a:solidFill>
              </a:defRPr>
            </a:lvl1pPr>
          </a:lstStyle>
          <a:p>
            <a:r>
              <a:t>APPARATUS</a:t>
            </a:r>
          </a:p>
        </p:txBody>
      </p:sp>
      <p:sp>
        <p:nvSpPr>
          <p:cNvPr id="252" name="Text Placeholder 2"/>
          <p:cNvSpPr txBox="1">
            <a:spLocks noGrp="1"/>
          </p:cNvSpPr>
          <p:nvPr>
            <p:ph type="body" sz="quarter" idx="1"/>
          </p:nvPr>
        </p:nvSpPr>
        <p:spPr>
          <a:xfrm>
            <a:off x="304798" y="1198880"/>
            <a:ext cx="2387419" cy="3738880"/>
          </a:xfrm>
          <a:prstGeom prst="rect">
            <a:avLst/>
          </a:prstGeom>
        </p:spPr>
        <p:txBody>
          <a:bodyPr/>
          <a:lstStyle/>
          <a:p>
            <a:endParaRPr/>
          </a:p>
        </p:txBody>
      </p:sp>
      <p:pic>
        <p:nvPicPr>
          <p:cNvPr id="253" name="Picture 4" descr="Picture 4"/>
          <p:cNvPicPr>
            <a:picLocks noChangeAspect="1"/>
          </p:cNvPicPr>
          <p:nvPr/>
        </p:nvPicPr>
        <p:blipFill>
          <a:blip r:embed="rId2"/>
          <a:stretch>
            <a:fillRect/>
          </a:stretch>
        </p:blipFill>
        <p:spPr>
          <a:xfrm>
            <a:off x="2446004" y="992318"/>
            <a:ext cx="2387418" cy="5305368"/>
          </a:xfrm>
          <a:prstGeom prst="rect">
            <a:avLst/>
          </a:prstGeom>
          <a:ln w="12700">
            <a:miter lim="400000"/>
          </a:ln>
        </p:spPr>
      </p:pic>
      <p:sp>
        <p:nvSpPr>
          <p:cNvPr id="254" name="TextBox 6"/>
          <p:cNvSpPr txBox="1"/>
          <p:nvPr/>
        </p:nvSpPr>
        <p:spPr>
          <a:xfrm>
            <a:off x="8260080" y="3010883"/>
            <a:ext cx="3698242" cy="34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000">
                <a:latin typeface="+mn-lt"/>
                <a:ea typeface="+mn-ea"/>
                <a:cs typeface="+mn-cs"/>
                <a:sym typeface="Calibri"/>
              </a:defRPr>
            </a:lvl1pPr>
          </a:lstStyle>
          <a:p>
            <a:r>
              <a:t>9V BATTERY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Title 1"/>
          <p:cNvSpPr txBox="1">
            <a:spLocks noGrp="1"/>
          </p:cNvSpPr>
          <p:nvPr>
            <p:ph type="title"/>
          </p:nvPr>
        </p:nvSpPr>
        <p:spPr>
          <a:xfrm>
            <a:off x="1817253" y="-2"/>
            <a:ext cx="8056420" cy="614938"/>
          </a:xfrm>
          <a:prstGeom prst="rect">
            <a:avLst/>
          </a:prstGeom>
          <a:solidFill>
            <a:srgbClr val="FFE699"/>
          </a:solidFill>
        </p:spPr>
        <p:txBody>
          <a:bodyPr/>
          <a:lstStyle>
            <a:lvl1pPr>
              <a:defRPr>
                <a:solidFill>
                  <a:srgbClr val="C00000"/>
                </a:solidFill>
              </a:defRPr>
            </a:lvl1pPr>
          </a:lstStyle>
          <a:p>
            <a:r>
              <a:t>APPARATUS</a:t>
            </a:r>
          </a:p>
        </p:txBody>
      </p:sp>
      <p:sp>
        <p:nvSpPr>
          <p:cNvPr id="257" name="Text Placeholder 2"/>
          <p:cNvSpPr txBox="1">
            <a:spLocks noGrp="1"/>
          </p:cNvSpPr>
          <p:nvPr>
            <p:ph type="body" sz="quarter" idx="1"/>
          </p:nvPr>
        </p:nvSpPr>
        <p:spPr>
          <a:xfrm>
            <a:off x="304800" y="794324"/>
            <a:ext cx="2560853" cy="5382642"/>
          </a:xfrm>
          <a:prstGeom prst="rect">
            <a:avLst/>
          </a:prstGeom>
        </p:spPr>
        <p:txBody>
          <a:bodyPr/>
          <a:lstStyle/>
          <a:p>
            <a:endParaRPr/>
          </a:p>
        </p:txBody>
      </p:sp>
      <p:pic>
        <p:nvPicPr>
          <p:cNvPr id="258" name="Picture 4" descr="Picture 4"/>
          <p:cNvPicPr>
            <a:picLocks noChangeAspect="1"/>
          </p:cNvPicPr>
          <p:nvPr/>
        </p:nvPicPr>
        <p:blipFill>
          <a:blip r:embed="rId2"/>
          <a:stretch>
            <a:fillRect/>
          </a:stretch>
        </p:blipFill>
        <p:spPr>
          <a:xfrm>
            <a:off x="1650365" y="794325"/>
            <a:ext cx="2611122" cy="5382641"/>
          </a:xfrm>
          <a:prstGeom prst="rect">
            <a:avLst/>
          </a:prstGeom>
          <a:ln w="12700">
            <a:miter lim="400000"/>
          </a:ln>
        </p:spPr>
      </p:pic>
      <p:sp>
        <p:nvSpPr>
          <p:cNvPr id="259" name="TextBox 5"/>
          <p:cNvSpPr txBox="1"/>
          <p:nvPr/>
        </p:nvSpPr>
        <p:spPr>
          <a:xfrm>
            <a:off x="7223759" y="3157102"/>
            <a:ext cx="3677921" cy="34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000">
                <a:latin typeface="+mn-lt"/>
                <a:ea typeface="+mn-ea"/>
                <a:cs typeface="+mn-cs"/>
                <a:sym typeface="Calibri"/>
              </a:defRPr>
            </a:lvl1pPr>
          </a:lstStyle>
          <a:p>
            <a:r>
              <a:t>INSULATION TAPE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xfrm>
            <a:off x="1817253" y="-2"/>
            <a:ext cx="8056420" cy="614938"/>
          </a:xfrm>
          <a:prstGeom prst="rect">
            <a:avLst/>
          </a:prstGeom>
          <a:solidFill>
            <a:srgbClr val="FFE699"/>
          </a:solidFill>
        </p:spPr>
        <p:txBody>
          <a:bodyPr/>
          <a:lstStyle>
            <a:lvl1pPr>
              <a:defRPr>
                <a:solidFill>
                  <a:srgbClr val="C00000"/>
                </a:solidFill>
              </a:defRPr>
            </a:lvl1pPr>
          </a:lstStyle>
          <a:p>
            <a:r>
              <a:t>APPARATUS</a:t>
            </a:r>
          </a:p>
        </p:txBody>
      </p:sp>
      <p:sp>
        <p:nvSpPr>
          <p:cNvPr id="262" name="Text Placeholder 2"/>
          <p:cNvSpPr txBox="1">
            <a:spLocks noGrp="1"/>
          </p:cNvSpPr>
          <p:nvPr>
            <p:ph type="body" sz="quarter" idx="1"/>
          </p:nvPr>
        </p:nvSpPr>
        <p:spPr>
          <a:xfrm>
            <a:off x="304800" y="774004"/>
            <a:ext cx="2638045" cy="5382641"/>
          </a:xfrm>
          <a:prstGeom prst="rect">
            <a:avLst/>
          </a:prstGeom>
        </p:spPr>
        <p:txBody>
          <a:bodyPr/>
          <a:lstStyle/>
          <a:p>
            <a:endParaRPr/>
          </a:p>
        </p:txBody>
      </p:sp>
      <p:pic>
        <p:nvPicPr>
          <p:cNvPr id="263" name="Picture 4" descr="Picture 4"/>
          <p:cNvPicPr>
            <a:picLocks noChangeAspect="1"/>
          </p:cNvPicPr>
          <p:nvPr/>
        </p:nvPicPr>
        <p:blipFill>
          <a:blip r:embed="rId2"/>
          <a:stretch>
            <a:fillRect/>
          </a:stretch>
        </p:blipFill>
        <p:spPr>
          <a:xfrm>
            <a:off x="2211993" y="864529"/>
            <a:ext cx="2638046" cy="5636956"/>
          </a:xfrm>
          <a:prstGeom prst="rect">
            <a:avLst/>
          </a:prstGeom>
          <a:ln w="12700">
            <a:miter lim="400000"/>
          </a:ln>
        </p:spPr>
      </p:pic>
      <p:sp>
        <p:nvSpPr>
          <p:cNvPr id="264" name="TextBox 5"/>
          <p:cNvSpPr txBox="1"/>
          <p:nvPr/>
        </p:nvSpPr>
        <p:spPr>
          <a:xfrm>
            <a:off x="5662581" y="3128015"/>
            <a:ext cx="2734811" cy="3924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400">
                <a:latin typeface="+mn-lt"/>
                <a:ea typeface="+mn-ea"/>
                <a:cs typeface="+mn-cs"/>
                <a:sym typeface="Calibri"/>
              </a:defRPr>
            </a:lvl1pPr>
          </a:lstStyle>
          <a:p>
            <a:r>
              <a:t>HOSE PIPE 2M</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E75B6"/>
        </a:solidFill>
        <a:effectLst/>
      </p:bgPr>
    </p:bg>
    <p:spTree>
      <p:nvGrpSpPr>
        <p:cNvPr id="1" name=""/>
        <p:cNvGrpSpPr/>
        <p:nvPr/>
      </p:nvGrpSpPr>
      <p:grpSpPr>
        <a:xfrm>
          <a:off x="0" y="0"/>
          <a:ext cx="0" cy="0"/>
          <a:chOff x="0" y="0"/>
          <a:chExt cx="0" cy="0"/>
        </a:xfrm>
      </p:grpSpPr>
      <p:grpSp>
        <p:nvGrpSpPr>
          <p:cNvPr id="171" name="Title 1"/>
          <p:cNvGrpSpPr/>
          <p:nvPr/>
        </p:nvGrpSpPr>
        <p:grpSpPr>
          <a:xfrm>
            <a:off x="1703512" y="-4"/>
            <a:ext cx="8142456" cy="618843"/>
            <a:chOff x="0" y="0"/>
            <a:chExt cx="8142454" cy="618842"/>
          </a:xfrm>
        </p:grpSpPr>
        <p:sp>
          <p:nvSpPr>
            <p:cNvPr id="169" name="Rectangle"/>
            <p:cNvSpPr/>
            <p:nvPr/>
          </p:nvSpPr>
          <p:spPr>
            <a:xfrm>
              <a:off x="-1" y="-1"/>
              <a:ext cx="8142456" cy="618843"/>
            </a:xfrm>
            <a:prstGeom prst="rect">
              <a:avLst/>
            </a:prstGeom>
            <a:solidFill>
              <a:srgbClr val="806000"/>
            </a:solidFill>
            <a:ln w="9525" cap="flat">
              <a:solidFill>
                <a:srgbClr val="FFFFFF"/>
              </a:solidFill>
              <a:prstDash val="solid"/>
              <a:round/>
            </a:ln>
            <a:effectLst/>
          </p:spPr>
          <p:txBody>
            <a:bodyPr wrap="square" lIns="45718" tIns="45718" rIns="45718" bIns="45718" numCol="1" anchor="t">
              <a:noAutofit/>
            </a:bodyPr>
            <a:lstStyle/>
            <a:p>
              <a:pPr algn="ctr" defTabSz="685781">
                <a:lnSpc>
                  <a:spcPct val="90000"/>
                </a:lnSpc>
                <a:defRPr sz="4000">
                  <a:solidFill>
                    <a:srgbClr val="FFFFFF"/>
                  </a:solidFill>
                  <a:latin typeface="Calibri Light"/>
                  <a:ea typeface="Calibri Light"/>
                  <a:cs typeface="Calibri Light"/>
                  <a:sym typeface="Calibri Light"/>
                </a:defRPr>
              </a:pPr>
              <a:endParaRPr/>
            </a:p>
          </p:txBody>
        </p:sp>
        <p:sp>
          <p:nvSpPr>
            <p:cNvPr id="170" name="TEAM INTRODUCTION"/>
            <p:cNvSpPr txBox="1"/>
            <p:nvPr/>
          </p:nvSpPr>
          <p:spPr>
            <a:xfrm>
              <a:off x="50481" y="4762"/>
              <a:ext cx="8041493" cy="6016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8" tIns="45718" rIns="45718" bIns="45718" numCol="1" anchor="t">
              <a:spAutoFit/>
            </a:bodyPr>
            <a:lstStyle>
              <a:lvl1pPr algn="ctr" defTabSz="685781">
                <a:lnSpc>
                  <a:spcPct val="90000"/>
                </a:lnSpc>
                <a:defRPr sz="4000">
                  <a:solidFill>
                    <a:srgbClr val="FFFFFF"/>
                  </a:solidFill>
                  <a:latin typeface="Calibri Light"/>
                  <a:ea typeface="Calibri Light"/>
                  <a:cs typeface="Calibri Light"/>
                  <a:sym typeface="Calibri Light"/>
                </a:defRPr>
              </a:lvl1pPr>
            </a:lstStyle>
            <a:p>
              <a:r>
                <a:t>TEAM INTRODUCTION</a:t>
              </a:r>
            </a:p>
          </p:txBody>
        </p:sp>
      </p:grpSp>
      <p:graphicFrame>
        <p:nvGraphicFramePr>
          <p:cNvPr id="172" name="Table 6"/>
          <p:cNvGraphicFramePr/>
          <p:nvPr/>
        </p:nvGraphicFramePr>
        <p:xfrm>
          <a:off x="3519115" y="1272002"/>
          <a:ext cx="5153767" cy="1792083"/>
        </p:xfrm>
        <a:graphic>
          <a:graphicData uri="http://schemas.openxmlformats.org/drawingml/2006/table">
            <a:tbl>
              <a:tblPr>
                <a:tableStyleId>{4C3C2611-4C71-4FC5-86AE-919BDF0F9419}</a:tableStyleId>
              </a:tblPr>
              <a:tblGrid>
                <a:gridCol w="1468041">
                  <a:extLst>
                    <a:ext uri="{9D8B030D-6E8A-4147-A177-3AD203B41FA5}">
                      <a16:colId xmlns:a16="http://schemas.microsoft.com/office/drawing/2014/main" val="20000"/>
                    </a:ext>
                  </a:extLst>
                </a:gridCol>
                <a:gridCol w="1103815">
                  <a:extLst>
                    <a:ext uri="{9D8B030D-6E8A-4147-A177-3AD203B41FA5}">
                      <a16:colId xmlns:a16="http://schemas.microsoft.com/office/drawing/2014/main" val="20001"/>
                    </a:ext>
                  </a:extLst>
                </a:gridCol>
                <a:gridCol w="1347424">
                  <a:extLst>
                    <a:ext uri="{9D8B030D-6E8A-4147-A177-3AD203B41FA5}">
                      <a16:colId xmlns:a16="http://schemas.microsoft.com/office/drawing/2014/main" val="20002"/>
                    </a:ext>
                  </a:extLst>
                </a:gridCol>
                <a:gridCol w="1234487">
                  <a:extLst>
                    <a:ext uri="{9D8B030D-6E8A-4147-A177-3AD203B41FA5}">
                      <a16:colId xmlns:a16="http://schemas.microsoft.com/office/drawing/2014/main" val="20003"/>
                    </a:ext>
                  </a:extLst>
                </a:gridCol>
              </a:tblGrid>
              <a:tr h="1792083">
                <a:tc>
                  <a:txBody>
                    <a:bodyPr/>
                    <a:lstStyle/>
                    <a:p>
                      <a:pPr algn="l" defTabSz="685781">
                        <a:defRPr sz="1300"/>
                      </a:pPr>
                      <a:endParaRPr/>
                    </a:p>
                    <a:p>
                      <a:pPr algn="l" defTabSz="685781">
                        <a:defRPr sz="1300"/>
                      </a:pPr>
                      <a:endParaRPr/>
                    </a:p>
                    <a:p>
                      <a:pPr algn="l" defTabSz="685781">
                        <a:defRPr sz="1300"/>
                      </a:pPr>
                      <a:endParaRPr/>
                    </a:p>
                    <a:p>
                      <a:pPr algn="l" defTabSz="685781">
                        <a:defRPr sz="1300"/>
                      </a:pPr>
                      <a:endParaRPr/>
                    </a:p>
                  </a:txBody>
                  <a:tcPr marL="45720" marR="45720" horzOverflow="overflow">
                    <a:blipFill rotWithShape="1">
                      <a:blip r:embed="rId2"/>
                      <a:srcRect/>
                      <a:stretch>
                        <a:fillRect/>
                      </a:stretch>
                    </a:blipFill>
                  </a:tcPr>
                </a:tc>
                <a:tc>
                  <a:txBody>
                    <a:bodyPr/>
                    <a:lstStyle/>
                    <a:p>
                      <a:pPr algn="ctr" defTabSz="685781">
                        <a:defRPr sz="1300"/>
                      </a:pPr>
                      <a:endParaRPr/>
                    </a:p>
                  </a:txBody>
                  <a:tcPr marL="45720" marR="45720" horzOverflow="overflow">
                    <a:blipFill rotWithShape="1">
                      <a:blip r:embed="rId3"/>
                      <a:srcRect/>
                      <a:stretch>
                        <a:fillRect/>
                      </a:stretch>
                    </a:blipFill>
                  </a:tcPr>
                </a:tc>
                <a:tc>
                  <a:txBody>
                    <a:bodyPr/>
                    <a:lstStyle/>
                    <a:p>
                      <a:pPr algn="ctr" defTabSz="685781">
                        <a:defRPr sz="1300"/>
                      </a:pPr>
                      <a:endParaRPr/>
                    </a:p>
                  </a:txBody>
                  <a:tcPr marL="45720" marR="45720" horzOverflow="overflow">
                    <a:blipFill rotWithShape="1">
                      <a:blip r:embed="rId4"/>
                      <a:srcRect/>
                      <a:stretch>
                        <a:fillRect/>
                      </a:stretch>
                    </a:blipFill>
                  </a:tcPr>
                </a:tc>
                <a:tc>
                  <a:txBody>
                    <a:bodyPr/>
                    <a:lstStyle/>
                    <a:p>
                      <a:pPr algn="ctr" defTabSz="685781">
                        <a:defRPr sz="1300"/>
                      </a:pPr>
                      <a:endParaRPr/>
                    </a:p>
                  </a:txBody>
                  <a:tcPr marL="45720" marR="45720" horzOverflow="overflow">
                    <a:blipFill rotWithShape="1">
                      <a:blip r:embed="rId5"/>
                      <a:srcRect/>
                      <a:stretch>
                        <a:fillRect/>
                      </a:stretch>
                    </a:blipFill>
                  </a:tcPr>
                </a:tc>
                <a:extLst>
                  <a:ext uri="{0D108BD9-81ED-4DB2-BD59-A6C34878D82A}">
                    <a16:rowId xmlns:a16="http://schemas.microsoft.com/office/drawing/2014/main" val="10000"/>
                  </a:ext>
                </a:extLst>
              </a:tr>
            </a:tbl>
          </a:graphicData>
        </a:graphic>
      </p:graphicFrame>
      <p:graphicFrame>
        <p:nvGraphicFramePr>
          <p:cNvPr id="173" name="Table 7"/>
          <p:cNvGraphicFramePr/>
          <p:nvPr>
            <p:extLst>
              <p:ext uri="{D42A27DB-BD31-4B8C-83A1-F6EECF244321}">
                <p14:modId xmlns:p14="http://schemas.microsoft.com/office/powerpoint/2010/main" val="3312527916"/>
              </p:ext>
            </p:extLst>
          </p:nvPr>
        </p:nvGraphicFramePr>
        <p:xfrm>
          <a:off x="480290" y="3429000"/>
          <a:ext cx="11240655" cy="1981200"/>
        </p:xfrm>
        <a:graphic>
          <a:graphicData uri="http://schemas.openxmlformats.org/drawingml/2006/table">
            <a:tbl>
              <a:tblPr>
                <a:tableStyleId>{4C3C2611-4C71-4FC5-86AE-919BDF0F9419}</a:tableStyleId>
              </a:tblPr>
              <a:tblGrid>
                <a:gridCol w="1219200">
                  <a:extLst>
                    <a:ext uri="{9D8B030D-6E8A-4147-A177-3AD203B41FA5}">
                      <a16:colId xmlns:a16="http://schemas.microsoft.com/office/drawing/2014/main" val="20000"/>
                    </a:ext>
                  </a:extLst>
                </a:gridCol>
                <a:gridCol w="2262909">
                  <a:extLst>
                    <a:ext uri="{9D8B030D-6E8A-4147-A177-3AD203B41FA5}">
                      <a16:colId xmlns:a16="http://schemas.microsoft.com/office/drawing/2014/main" val="20001"/>
                    </a:ext>
                  </a:extLst>
                </a:gridCol>
                <a:gridCol w="2495550">
                  <a:extLst>
                    <a:ext uri="{9D8B030D-6E8A-4147-A177-3AD203B41FA5}">
                      <a16:colId xmlns:a16="http://schemas.microsoft.com/office/drawing/2014/main" val="20002"/>
                    </a:ext>
                  </a:extLst>
                </a:gridCol>
                <a:gridCol w="5262996">
                  <a:extLst>
                    <a:ext uri="{9D8B030D-6E8A-4147-A177-3AD203B41FA5}">
                      <a16:colId xmlns:a16="http://schemas.microsoft.com/office/drawing/2014/main" val="20003"/>
                    </a:ext>
                  </a:extLst>
                </a:gridCol>
              </a:tblGrid>
              <a:tr h="370211">
                <a:tc>
                  <a:txBody>
                    <a:bodyPr/>
                    <a:lstStyle/>
                    <a:p>
                      <a:pPr algn="ctr" defTabSz="685781">
                        <a:defRPr sz="1800"/>
                      </a:pPr>
                      <a:r>
                        <a:rPr sz="2000">
                          <a:latin typeface="Bookman Old Style"/>
                          <a:ea typeface="Bookman Old Style"/>
                          <a:cs typeface="Bookman Old Style"/>
                          <a:sym typeface="Bookman Old Style"/>
                        </a:rPr>
                        <a:t>Roll No.</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Admission No.</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Name</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Email Id</a:t>
                      </a:r>
                    </a:p>
                  </a:txBody>
                  <a:tcPr marL="45720" marR="45720" horzOverflow="overflow"/>
                </a:tc>
                <a:extLst>
                  <a:ext uri="{0D108BD9-81ED-4DB2-BD59-A6C34878D82A}">
                    <a16:rowId xmlns:a16="http://schemas.microsoft.com/office/drawing/2014/main" val="10000"/>
                  </a:ext>
                </a:extLst>
              </a:tr>
              <a:tr h="370211">
                <a:tc>
                  <a:txBody>
                    <a:bodyPr/>
                    <a:lstStyle/>
                    <a:p>
                      <a:pPr algn="ctr" defTabSz="685781">
                        <a:defRPr sz="1800"/>
                      </a:pPr>
                      <a:r>
                        <a:rPr sz="2000">
                          <a:latin typeface="Bookman Old Style"/>
                          <a:ea typeface="Bookman Old Style"/>
                          <a:cs typeface="Bookman Old Style"/>
                          <a:sym typeface="Bookman Old Style"/>
                        </a:rPr>
                        <a:t>24</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RVCE20BCS023</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Sravan Karthick T</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sravankt.cs20@rvce.edu.in</a:t>
                      </a:r>
                    </a:p>
                  </a:txBody>
                  <a:tcPr marL="45720" marR="45720" horzOverflow="overflow"/>
                </a:tc>
                <a:extLst>
                  <a:ext uri="{0D108BD9-81ED-4DB2-BD59-A6C34878D82A}">
                    <a16:rowId xmlns:a16="http://schemas.microsoft.com/office/drawing/2014/main" val="10001"/>
                  </a:ext>
                </a:extLst>
              </a:tr>
              <a:tr h="370211">
                <a:tc>
                  <a:txBody>
                    <a:bodyPr/>
                    <a:lstStyle/>
                    <a:p>
                      <a:pPr algn="ctr" defTabSz="685781">
                        <a:defRPr sz="1800"/>
                      </a:pPr>
                      <a:r>
                        <a:rPr sz="2000">
                          <a:latin typeface="Bookman Old Style"/>
                          <a:ea typeface="Bookman Old Style"/>
                          <a:cs typeface="Bookman Old Style"/>
                          <a:sym typeface="Bookman Old Style"/>
                        </a:rPr>
                        <a:t>25</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RVCE20BCS024</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Neha N</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nehan.cs20@rvce.edu.in</a:t>
                      </a:r>
                    </a:p>
                  </a:txBody>
                  <a:tcPr marL="45720" marR="45720" horzOverflow="overflow"/>
                </a:tc>
                <a:extLst>
                  <a:ext uri="{0D108BD9-81ED-4DB2-BD59-A6C34878D82A}">
                    <a16:rowId xmlns:a16="http://schemas.microsoft.com/office/drawing/2014/main" val="10002"/>
                  </a:ext>
                </a:extLst>
              </a:tr>
              <a:tr h="370211">
                <a:tc>
                  <a:txBody>
                    <a:bodyPr/>
                    <a:lstStyle/>
                    <a:p>
                      <a:pPr algn="ctr" defTabSz="685781">
                        <a:defRPr sz="1800"/>
                      </a:pPr>
                      <a:r>
                        <a:rPr sz="2000">
                          <a:latin typeface="Bookman Old Style"/>
                          <a:ea typeface="Bookman Old Style"/>
                          <a:cs typeface="Bookman Old Style"/>
                          <a:sym typeface="Bookman Old Style"/>
                        </a:rPr>
                        <a:t>26</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RVCE20BCS025</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Gaurav M Shastry</a:t>
                      </a:r>
                    </a:p>
                  </a:txBody>
                  <a:tcPr marL="45720" marR="45720" horzOverflow="overflow"/>
                </a:tc>
                <a:tc>
                  <a:txBody>
                    <a:bodyPr/>
                    <a:lstStyle/>
                    <a:p>
                      <a:pPr algn="ctr" defTabSz="685781">
                        <a:defRPr sz="1800"/>
                      </a:pPr>
                      <a:r>
                        <a:rPr lang="en-IN" sz="2000" dirty="0">
                          <a:latin typeface="Bookman Old Style"/>
                          <a:ea typeface="Bookman Old Style"/>
                          <a:cs typeface="Bookman Old Style"/>
                          <a:sym typeface="Bookman Old Style"/>
                        </a:rPr>
                        <a:t>g</a:t>
                      </a:r>
                      <a:r>
                        <a:rPr sz="2000" dirty="0" err="1">
                          <a:latin typeface="Bookman Old Style"/>
                          <a:ea typeface="Bookman Old Style"/>
                          <a:cs typeface="Bookman Old Style"/>
                          <a:sym typeface="Bookman Old Style"/>
                        </a:rPr>
                        <a:t>auravmshastry</a:t>
                      </a:r>
                      <a:r>
                        <a:rPr lang="en-IN" sz="2000" dirty="0">
                          <a:latin typeface="Bookman Old Style"/>
                          <a:ea typeface="Bookman Old Style"/>
                          <a:cs typeface="Bookman Old Style"/>
                          <a:sym typeface="Bookman Old Style"/>
                        </a:rPr>
                        <a:t>.cs20</a:t>
                      </a:r>
                      <a:r>
                        <a:rPr sz="2000" dirty="0">
                          <a:latin typeface="Bookman Old Style"/>
                          <a:ea typeface="Bookman Old Style"/>
                          <a:cs typeface="Bookman Old Style"/>
                          <a:sym typeface="Bookman Old Style"/>
                        </a:rPr>
                        <a:t>@rvce.edu.in</a:t>
                      </a:r>
                    </a:p>
                  </a:txBody>
                  <a:tcPr marL="45720" marR="45720" horzOverflow="overflow"/>
                </a:tc>
                <a:extLst>
                  <a:ext uri="{0D108BD9-81ED-4DB2-BD59-A6C34878D82A}">
                    <a16:rowId xmlns:a16="http://schemas.microsoft.com/office/drawing/2014/main" val="10003"/>
                  </a:ext>
                </a:extLst>
              </a:tr>
              <a:tr h="370211">
                <a:tc>
                  <a:txBody>
                    <a:bodyPr/>
                    <a:lstStyle/>
                    <a:p>
                      <a:pPr algn="ctr" defTabSz="685781">
                        <a:defRPr sz="1800"/>
                      </a:pPr>
                      <a:r>
                        <a:rPr sz="2000">
                          <a:latin typeface="Bookman Old Style"/>
                          <a:ea typeface="Bookman Old Style"/>
                          <a:cs typeface="Bookman Old Style"/>
                          <a:sym typeface="Bookman Old Style"/>
                        </a:rPr>
                        <a:t>58</a:t>
                      </a:r>
                    </a:p>
                  </a:txBody>
                  <a:tcPr marL="45720" marR="45720" horzOverflow="overflow"/>
                </a:tc>
                <a:tc>
                  <a:txBody>
                    <a:bodyPr/>
                    <a:lstStyle/>
                    <a:p>
                      <a:pPr algn="ctr" defTabSz="685781">
                        <a:defRPr sz="1800"/>
                      </a:pPr>
                      <a:r>
                        <a:rPr sz="2000">
                          <a:latin typeface="Bookman Old Style"/>
                          <a:ea typeface="Bookman Old Style"/>
                          <a:cs typeface="Bookman Old Style"/>
                          <a:sym typeface="Bookman Old Style"/>
                        </a:rPr>
                        <a:t>RVCE20BCS057</a:t>
                      </a:r>
                    </a:p>
                  </a:txBody>
                  <a:tcPr marL="45720" marR="45720" horzOverflow="overflow"/>
                </a:tc>
                <a:tc>
                  <a:txBody>
                    <a:bodyPr/>
                    <a:lstStyle/>
                    <a:p>
                      <a:pPr algn="ctr" defTabSz="685781">
                        <a:defRPr sz="1800"/>
                      </a:pPr>
                      <a:r>
                        <a:rPr sz="2000" dirty="0" err="1">
                          <a:latin typeface="Bookman Old Style"/>
                          <a:ea typeface="Bookman Old Style"/>
                          <a:cs typeface="Bookman Old Style"/>
                          <a:sym typeface="Bookman Old Style"/>
                        </a:rPr>
                        <a:t>Shubhaprada</a:t>
                      </a:r>
                      <a:r>
                        <a:rPr sz="2000" dirty="0">
                          <a:latin typeface="Bookman Old Style"/>
                          <a:ea typeface="Bookman Old Style"/>
                          <a:cs typeface="Bookman Old Style"/>
                          <a:sym typeface="Bookman Old Style"/>
                        </a:rPr>
                        <a:t> K P</a:t>
                      </a:r>
                    </a:p>
                  </a:txBody>
                  <a:tcPr marL="45720" marR="45720" horzOverflow="overflow"/>
                </a:tc>
                <a:tc>
                  <a:txBody>
                    <a:bodyPr/>
                    <a:lstStyle/>
                    <a:p>
                      <a:pPr algn="ctr" defTabSz="685781">
                        <a:defRPr sz="1800"/>
                      </a:pPr>
                      <a:r>
                        <a:rPr lang="en-IN" sz="2000" dirty="0">
                          <a:latin typeface="Bookman Old Style"/>
                          <a:ea typeface="Bookman Old Style"/>
                          <a:cs typeface="Bookman Old Style"/>
                          <a:sym typeface="Bookman Old Style"/>
                        </a:rPr>
                        <a:t>s</a:t>
                      </a:r>
                      <a:r>
                        <a:rPr sz="2000" dirty="0" err="1">
                          <a:latin typeface="Bookman Old Style"/>
                          <a:ea typeface="Bookman Old Style"/>
                          <a:cs typeface="Bookman Old Style"/>
                          <a:sym typeface="Bookman Old Style"/>
                        </a:rPr>
                        <a:t>hubhapradakp</a:t>
                      </a:r>
                      <a:r>
                        <a:rPr lang="en-IN" sz="2000" dirty="0">
                          <a:latin typeface="Bookman Old Style"/>
                          <a:ea typeface="Bookman Old Style"/>
                          <a:cs typeface="Bookman Old Style"/>
                          <a:sym typeface="Bookman Old Style"/>
                        </a:rPr>
                        <a:t>.cs20</a:t>
                      </a:r>
                      <a:r>
                        <a:rPr sz="2000" dirty="0">
                          <a:latin typeface="Bookman Old Style"/>
                          <a:ea typeface="Bookman Old Style"/>
                          <a:cs typeface="Bookman Old Style"/>
                          <a:sym typeface="Bookman Old Style"/>
                        </a:rPr>
                        <a:t>@rvce.edu.in</a:t>
                      </a:r>
                    </a:p>
                  </a:txBody>
                  <a:tcPr marL="45720" marR="45720" horzOverflow="overflow"/>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itle 1"/>
          <p:cNvSpPr txBox="1">
            <a:spLocks noGrp="1"/>
          </p:cNvSpPr>
          <p:nvPr>
            <p:ph type="title"/>
          </p:nvPr>
        </p:nvSpPr>
        <p:spPr>
          <a:xfrm>
            <a:off x="1817253" y="-2"/>
            <a:ext cx="8056420" cy="614938"/>
          </a:xfrm>
          <a:prstGeom prst="rect">
            <a:avLst/>
          </a:prstGeom>
          <a:solidFill>
            <a:srgbClr val="FFE699"/>
          </a:solidFill>
        </p:spPr>
        <p:txBody>
          <a:bodyPr/>
          <a:lstStyle/>
          <a:p>
            <a:r>
              <a:t>APPARATUS</a:t>
            </a:r>
          </a:p>
        </p:txBody>
      </p:sp>
      <p:sp>
        <p:nvSpPr>
          <p:cNvPr id="267" name="Text Placeholder 2"/>
          <p:cNvSpPr txBox="1">
            <a:spLocks noGrp="1"/>
          </p:cNvSpPr>
          <p:nvPr>
            <p:ph type="body" sz="quarter" idx="1"/>
          </p:nvPr>
        </p:nvSpPr>
        <p:spPr>
          <a:xfrm>
            <a:off x="304799" y="794324"/>
            <a:ext cx="2422190" cy="5382642"/>
          </a:xfrm>
          <a:prstGeom prst="rect">
            <a:avLst/>
          </a:prstGeom>
        </p:spPr>
        <p:txBody>
          <a:bodyPr/>
          <a:lstStyle/>
          <a:p>
            <a:endParaRPr/>
          </a:p>
        </p:txBody>
      </p:sp>
      <p:pic>
        <p:nvPicPr>
          <p:cNvPr id="268" name="Picture 4" descr="Picture 4"/>
          <p:cNvPicPr>
            <a:picLocks noChangeAspect="1"/>
          </p:cNvPicPr>
          <p:nvPr/>
        </p:nvPicPr>
        <p:blipFill>
          <a:blip r:embed="rId2"/>
          <a:stretch>
            <a:fillRect/>
          </a:stretch>
        </p:blipFill>
        <p:spPr>
          <a:xfrm>
            <a:off x="1673767" y="737680"/>
            <a:ext cx="2422189" cy="5382641"/>
          </a:xfrm>
          <a:prstGeom prst="rect">
            <a:avLst/>
          </a:prstGeom>
          <a:ln w="12700">
            <a:miter lim="400000"/>
          </a:ln>
        </p:spPr>
      </p:pic>
      <p:sp>
        <p:nvSpPr>
          <p:cNvPr id="269" name="TextBox 5"/>
          <p:cNvSpPr txBox="1"/>
          <p:nvPr/>
        </p:nvSpPr>
        <p:spPr>
          <a:xfrm>
            <a:off x="7162800" y="3429000"/>
            <a:ext cx="4277360" cy="340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a:defRPr sz="2000">
                <a:latin typeface="+mn-lt"/>
                <a:ea typeface="+mn-ea"/>
                <a:cs typeface="+mn-cs"/>
                <a:sym typeface="Calibri"/>
              </a:defRPr>
            </a:pPr>
            <a:r>
              <a:t>CONNECTING WIRES (thin</a:t>
            </a:r>
            <a:r>
              <a:rPr sz="1800"/>
              <a:t>)</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txBox="1">
            <a:spLocks noGrp="1"/>
          </p:cNvSpPr>
          <p:nvPr>
            <p:ph type="title"/>
          </p:nvPr>
        </p:nvSpPr>
        <p:spPr>
          <a:xfrm>
            <a:off x="1817253" y="-2"/>
            <a:ext cx="8056420" cy="614938"/>
          </a:xfrm>
          <a:prstGeom prst="rect">
            <a:avLst/>
          </a:prstGeom>
          <a:solidFill>
            <a:srgbClr val="FFE699"/>
          </a:solidFill>
        </p:spPr>
        <p:txBody>
          <a:bodyPr/>
          <a:lstStyle>
            <a:lvl1pPr>
              <a:defRPr>
                <a:solidFill>
                  <a:srgbClr val="C00000"/>
                </a:solidFill>
              </a:defRPr>
            </a:lvl1pPr>
          </a:lstStyle>
          <a:p>
            <a:r>
              <a:t>APPARATUS</a:t>
            </a:r>
          </a:p>
        </p:txBody>
      </p:sp>
      <p:sp>
        <p:nvSpPr>
          <p:cNvPr id="272" name="Text Placeholder 2"/>
          <p:cNvSpPr txBox="1">
            <a:spLocks noGrp="1"/>
          </p:cNvSpPr>
          <p:nvPr>
            <p:ph type="body" sz="quarter" idx="1"/>
          </p:nvPr>
        </p:nvSpPr>
        <p:spPr>
          <a:xfrm>
            <a:off x="304800" y="681034"/>
            <a:ext cx="2728654" cy="5495932"/>
          </a:xfrm>
          <a:prstGeom prst="rect">
            <a:avLst/>
          </a:prstGeom>
        </p:spPr>
        <p:txBody>
          <a:bodyPr/>
          <a:lstStyle/>
          <a:p>
            <a:endParaRPr/>
          </a:p>
        </p:txBody>
      </p:sp>
      <p:pic>
        <p:nvPicPr>
          <p:cNvPr id="273" name="Picture 4" descr="Picture 4"/>
          <p:cNvPicPr>
            <a:picLocks noChangeAspect="1"/>
          </p:cNvPicPr>
          <p:nvPr/>
        </p:nvPicPr>
        <p:blipFill>
          <a:blip r:embed="rId2"/>
          <a:stretch>
            <a:fillRect/>
          </a:stretch>
        </p:blipFill>
        <p:spPr>
          <a:xfrm>
            <a:off x="2188592" y="833143"/>
            <a:ext cx="2728654" cy="5495929"/>
          </a:xfrm>
          <a:prstGeom prst="rect">
            <a:avLst/>
          </a:prstGeom>
          <a:ln w="12700">
            <a:miter lim="400000"/>
          </a:ln>
        </p:spPr>
      </p:pic>
      <p:sp>
        <p:nvSpPr>
          <p:cNvPr id="274" name="TextBox 5"/>
          <p:cNvSpPr txBox="1"/>
          <p:nvPr/>
        </p:nvSpPr>
        <p:spPr>
          <a:xfrm>
            <a:off x="5429101" y="3004989"/>
            <a:ext cx="3344219" cy="6449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lvl1pPr>
              <a:defRPr sz="2000">
                <a:latin typeface="+mn-lt"/>
                <a:ea typeface="+mn-ea"/>
                <a:cs typeface="+mn-cs"/>
                <a:sym typeface="Calibri"/>
              </a:defRPr>
            </a:lvl1pPr>
          </a:lstStyle>
          <a:p>
            <a:r>
              <a:t>FEMALE AND MALE JUMPER WIRES</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itle 1"/>
          <p:cNvSpPr txBox="1">
            <a:spLocks noGrp="1"/>
          </p:cNvSpPr>
          <p:nvPr>
            <p:ph type="title"/>
          </p:nvPr>
        </p:nvSpPr>
        <p:spPr>
          <a:xfrm>
            <a:off x="1644070" y="0"/>
            <a:ext cx="8201892" cy="609600"/>
          </a:xfrm>
          <a:prstGeom prst="rect">
            <a:avLst/>
          </a:prstGeom>
        </p:spPr>
        <p:txBody>
          <a:bodyPr/>
          <a:lstStyle/>
          <a:p>
            <a:r>
              <a:t>Physics principles governing the project</a:t>
            </a:r>
          </a:p>
        </p:txBody>
      </p:sp>
      <p:sp>
        <p:nvSpPr>
          <p:cNvPr id="277" name="Content Placeholder 2"/>
          <p:cNvSpPr txBox="1">
            <a:spLocks noGrp="1"/>
          </p:cNvSpPr>
          <p:nvPr>
            <p:ph type="body" idx="1"/>
          </p:nvPr>
        </p:nvSpPr>
        <p:spPr>
          <a:xfrm>
            <a:off x="3055154" y="951343"/>
            <a:ext cx="8850519" cy="5634187"/>
          </a:xfrm>
          <a:prstGeom prst="rect">
            <a:avLst/>
          </a:prstGeom>
        </p:spPr>
        <p:txBody>
          <a:bodyPr/>
          <a:lstStyle/>
          <a:p>
            <a:pPr marL="0" indent="0" algn="just">
              <a:lnSpc>
                <a:spcPct val="81000"/>
              </a:lnSpc>
              <a:buSzTx/>
              <a:buNone/>
              <a:defRPr sz="2800" b="1" u="sng">
                <a:solidFill>
                  <a:srgbClr val="000000"/>
                </a:solidFill>
              </a:defRPr>
            </a:pPr>
            <a:r>
              <a:t>Soil Moisture Sensor</a:t>
            </a:r>
          </a:p>
          <a:p>
            <a:pPr algn="just">
              <a:lnSpc>
                <a:spcPct val="81000"/>
              </a:lnSpc>
              <a:defRPr sz="2400">
                <a:solidFill>
                  <a:srgbClr val="000000"/>
                </a:solidFill>
              </a:defRPr>
            </a:pPr>
            <a:r>
              <a:t>Is used to detect the soil moisture content. </a:t>
            </a:r>
          </a:p>
          <a:p>
            <a:pPr algn="just">
              <a:lnSpc>
                <a:spcPct val="81000"/>
              </a:lnSpc>
              <a:defRPr sz="2400">
                <a:solidFill>
                  <a:srgbClr val="000000"/>
                </a:solidFill>
              </a:defRPr>
            </a:pPr>
            <a:r>
              <a:t>Has two outputs: analog output and digital output.</a:t>
            </a:r>
          </a:p>
          <a:p>
            <a:pPr algn="just">
              <a:lnSpc>
                <a:spcPct val="81000"/>
              </a:lnSpc>
              <a:defRPr sz="2400">
                <a:solidFill>
                  <a:srgbClr val="000000"/>
                </a:solidFill>
              </a:defRPr>
            </a:pPr>
            <a:r>
              <a:t>The digital o/p is permanent and the analog o/p threshold can be changed. The working principle of soil moisture sensor is based on open &amp; short circuit concept. Here the LED gives an indication when the output is high or low.</a:t>
            </a:r>
          </a:p>
          <a:p>
            <a:pPr algn="just">
              <a:lnSpc>
                <a:spcPct val="81000"/>
              </a:lnSpc>
              <a:defRPr sz="2400">
                <a:solidFill>
                  <a:srgbClr val="000000"/>
                </a:solidFill>
              </a:defRPr>
            </a:pPr>
            <a:r>
              <a:t>When the condition of the soil is dried up, current will not flow through it. So it works like an open circuit. Therefore the o/p will be maximized</a:t>
            </a:r>
          </a:p>
          <a:p>
            <a:pPr algn="just">
              <a:lnSpc>
                <a:spcPct val="81000"/>
              </a:lnSpc>
              <a:defRPr sz="2400">
                <a:solidFill>
                  <a:srgbClr val="000000"/>
                </a:solidFill>
              </a:defRPr>
            </a:pPr>
            <a:r>
              <a:t>When the soil condition is soaked, the flow of current pass from one terminal to the other. So it works like a closed circuit. Therefore the o/p will be zero.</a:t>
            </a:r>
          </a:p>
          <a:p>
            <a:pPr algn="just">
              <a:lnSpc>
                <a:spcPct val="81000"/>
              </a:lnSpc>
              <a:defRPr sz="2400">
                <a:solidFill>
                  <a:srgbClr val="000000"/>
                </a:solidFill>
              </a:defRPr>
            </a:pPr>
            <a:r>
              <a:t>Here sensor is coated with platinum, and anti-rust to make higher efficiency as well as long life. The sensing range is also high which will pay for the farmer at a minimum cost.</a:t>
            </a:r>
          </a:p>
        </p:txBody>
      </p:sp>
      <p:pic>
        <p:nvPicPr>
          <p:cNvPr id="278" name="Picture 2" descr="Picture 2"/>
          <p:cNvPicPr>
            <a:picLocks noChangeAspect="1"/>
          </p:cNvPicPr>
          <p:nvPr/>
        </p:nvPicPr>
        <p:blipFill>
          <a:blip r:embed="rId2"/>
          <a:stretch>
            <a:fillRect/>
          </a:stretch>
        </p:blipFill>
        <p:spPr>
          <a:xfrm flipH="1">
            <a:off x="397160" y="951345"/>
            <a:ext cx="2657995" cy="563418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itle 1"/>
          <p:cNvSpPr txBox="1">
            <a:spLocks noGrp="1"/>
          </p:cNvSpPr>
          <p:nvPr>
            <p:ph type="title"/>
          </p:nvPr>
        </p:nvSpPr>
        <p:spPr>
          <a:xfrm>
            <a:off x="1644070" y="0"/>
            <a:ext cx="8201892" cy="609600"/>
          </a:xfrm>
          <a:prstGeom prst="rect">
            <a:avLst/>
          </a:prstGeom>
        </p:spPr>
        <p:txBody>
          <a:bodyPr/>
          <a:lstStyle/>
          <a:p>
            <a:r>
              <a:t>Physics principles governing the project</a:t>
            </a:r>
          </a:p>
        </p:txBody>
      </p:sp>
      <p:sp>
        <p:nvSpPr>
          <p:cNvPr id="281" name="Text Placeholder 2"/>
          <p:cNvSpPr txBox="1">
            <a:spLocks noGrp="1"/>
          </p:cNvSpPr>
          <p:nvPr>
            <p:ph type="body" idx="1"/>
          </p:nvPr>
        </p:nvSpPr>
        <p:spPr>
          <a:xfrm>
            <a:off x="4348481" y="822957"/>
            <a:ext cx="7557194" cy="5762573"/>
          </a:xfrm>
          <a:prstGeom prst="rect">
            <a:avLst/>
          </a:prstGeom>
        </p:spPr>
        <p:txBody>
          <a:bodyPr/>
          <a:lstStyle/>
          <a:p>
            <a:pPr marL="0" indent="0">
              <a:lnSpc>
                <a:spcPct val="72000"/>
              </a:lnSpc>
              <a:buSzTx/>
              <a:buNone/>
              <a:defRPr sz="1900" b="1" u="sng">
                <a:solidFill>
                  <a:srgbClr val="000000"/>
                </a:solidFill>
              </a:defRPr>
            </a:pPr>
            <a:r>
              <a:t>Water Pump Working</a:t>
            </a:r>
            <a:endParaRPr sz="1400"/>
          </a:p>
          <a:p>
            <a:pPr marL="0" indent="0">
              <a:lnSpc>
                <a:spcPct val="72000"/>
              </a:lnSpc>
              <a:buSzTx/>
              <a:buNone/>
              <a:defRPr sz="2800" b="1" u="sng">
                <a:solidFill>
                  <a:srgbClr val="000000"/>
                </a:solidFill>
              </a:defRPr>
            </a:pPr>
            <a:endParaRPr sz="1400"/>
          </a:p>
          <a:p>
            <a:pPr>
              <a:lnSpc>
                <a:spcPct val="72000"/>
              </a:lnSpc>
              <a:defRPr sz="1900">
                <a:solidFill>
                  <a:srgbClr val="000000"/>
                </a:solidFill>
              </a:defRPr>
            </a:pPr>
            <a:r>
              <a:t>All centrifugal pumps include a shaft-driven impeller that rotates (usually at 1750 or 3500 RPM) inside a casing. </a:t>
            </a:r>
            <a:endParaRPr sz="1400"/>
          </a:p>
          <a:p>
            <a:pPr>
              <a:lnSpc>
                <a:spcPct val="72000"/>
              </a:lnSpc>
              <a:defRPr sz="1900">
                <a:solidFill>
                  <a:srgbClr val="000000"/>
                </a:solidFill>
              </a:defRPr>
            </a:pPr>
            <a:r>
              <a:t>The impeller is always submerged in water, and when the pump is operational the impeller spins rapidly.</a:t>
            </a:r>
            <a:endParaRPr sz="1400"/>
          </a:p>
          <a:p>
            <a:pPr>
              <a:lnSpc>
                <a:spcPct val="72000"/>
              </a:lnSpc>
              <a:defRPr sz="1900">
                <a:solidFill>
                  <a:srgbClr val="000000"/>
                </a:solidFill>
              </a:defRPr>
            </a:pPr>
            <a:r>
              <a:t> The centrifugal force applied to the water from this rotation forces the water outside of the casing, where it exits a discharge port.</a:t>
            </a:r>
            <a:endParaRPr sz="1400"/>
          </a:p>
          <a:p>
            <a:pPr>
              <a:lnSpc>
                <a:spcPct val="72000"/>
              </a:lnSpc>
              <a:defRPr sz="1900">
                <a:solidFill>
                  <a:srgbClr val="000000"/>
                </a:solidFill>
              </a:defRPr>
            </a:pPr>
            <a:r>
              <a:t> More liquid is introduced through a suction port, or inlet. The velocity imparted to the liquid by the impeller is converted to pressure energy or "head".</a:t>
            </a:r>
            <a:endParaRPr sz="1400"/>
          </a:p>
          <a:p>
            <a:pPr>
              <a:lnSpc>
                <a:spcPct val="72000"/>
              </a:lnSpc>
              <a:defRPr sz="1900">
                <a:solidFill>
                  <a:srgbClr val="000000"/>
                </a:solidFill>
              </a:defRPr>
            </a:pPr>
            <a:r>
              <a:t>Centrifugal pumps are unique because they can provide high or very high flowrates (much higher than most positive displacement pumps) and because their flowrate varies considerably with changes in the Total Dynamic Head (TDH) of the particular piping system. This allows the flowrate to be "throttled" considerably with a simple valve placed into the discharge piping, without causing excessive pressure buildup in the piping or requiring a pressure relief valve.</a:t>
            </a:r>
            <a:endParaRPr sz="1400"/>
          </a:p>
          <a:p>
            <a:pPr>
              <a:lnSpc>
                <a:spcPct val="72000"/>
              </a:lnSpc>
              <a:defRPr sz="1900">
                <a:solidFill>
                  <a:srgbClr val="000000"/>
                </a:solidFill>
              </a:defRPr>
            </a:pPr>
            <a:r>
              <a:t> Therefore, centrifugal pumps can cover a very wide range of liquid pumping applications.</a:t>
            </a:r>
          </a:p>
        </p:txBody>
      </p:sp>
      <p:pic>
        <p:nvPicPr>
          <p:cNvPr id="282" name="Picture 6" descr="Picture 6"/>
          <p:cNvPicPr>
            <a:picLocks noChangeAspect="1"/>
          </p:cNvPicPr>
          <p:nvPr/>
        </p:nvPicPr>
        <p:blipFill>
          <a:blip r:embed="rId2"/>
          <a:stretch>
            <a:fillRect/>
          </a:stretch>
        </p:blipFill>
        <p:spPr>
          <a:xfrm>
            <a:off x="376843" y="1172095"/>
            <a:ext cx="3971638" cy="541343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Title 1"/>
          <p:cNvSpPr txBox="1">
            <a:spLocks noGrp="1"/>
          </p:cNvSpPr>
          <p:nvPr>
            <p:ph type="title"/>
          </p:nvPr>
        </p:nvSpPr>
        <p:spPr>
          <a:xfrm>
            <a:off x="1644070" y="0"/>
            <a:ext cx="8201892" cy="609600"/>
          </a:xfrm>
          <a:prstGeom prst="rect">
            <a:avLst/>
          </a:prstGeom>
        </p:spPr>
        <p:txBody>
          <a:bodyPr/>
          <a:lstStyle/>
          <a:p>
            <a:r>
              <a:t>Electrical circuit</a:t>
            </a:r>
          </a:p>
        </p:txBody>
      </p:sp>
      <p:sp>
        <p:nvSpPr>
          <p:cNvPr id="285" name="Text Placeholder 2"/>
          <p:cNvSpPr txBox="1">
            <a:spLocks noGrp="1"/>
          </p:cNvSpPr>
          <p:nvPr>
            <p:ph type="body" idx="1"/>
          </p:nvPr>
        </p:nvSpPr>
        <p:spPr>
          <a:xfrm>
            <a:off x="397160" y="951343"/>
            <a:ext cx="11508515" cy="5634187"/>
          </a:xfrm>
          <a:prstGeom prst="rect">
            <a:avLst/>
          </a:prstGeom>
        </p:spPr>
        <p:txBody>
          <a:bodyPr/>
          <a:lstStyle/>
          <a:p>
            <a:endParaRPr/>
          </a:p>
        </p:txBody>
      </p:sp>
      <p:pic>
        <p:nvPicPr>
          <p:cNvPr id="286" name="Picture 4" descr="Picture 4"/>
          <p:cNvPicPr>
            <a:picLocks noChangeAspect="1"/>
          </p:cNvPicPr>
          <p:nvPr/>
        </p:nvPicPr>
        <p:blipFill>
          <a:blip r:embed="rId2"/>
          <a:stretch>
            <a:fillRect/>
          </a:stretch>
        </p:blipFill>
        <p:spPr>
          <a:xfrm>
            <a:off x="397161" y="701040"/>
            <a:ext cx="11508513" cy="5963923"/>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itle 1"/>
          <p:cNvSpPr txBox="1">
            <a:spLocks noGrp="1"/>
          </p:cNvSpPr>
          <p:nvPr>
            <p:ph type="title"/>
          </p:nvPr>
        </p:nvSpPr>
        <p:spPr>
          <a:xfrm>
            <a:off x="1644070" y="0"/>
            <a:ext cx="8201892" cy="609600"/>
          </a:xfrm>
          <a:prstGeom prst="rect">
            <a:avLst/>
          </a:prstGeom>
        </p:spPr>
        <p:txBody>
          <a:bodyPr/>
          <a:lstStyle/>
          <a:p>
            <a:r>
              <a:t>Electrical circuit</a:t>
            </a:r>
          </a:p>
        </p:txBody>
      </p:sp>
      <p:sp>
        <p:nvSpPr>
          <p:cNvPr id="289" name="Text Placeholder 2"/>
          <p:cNvSpPr txBox="1">
            <a:spLocks noGrp="1"/>
          </p:cNvSpPr>
          <p:nvPr>
            <p:ph type="body" idx="1"/>
          </p:nvPr>
        </p:nvSpPr>
        <p:spPr>
          <a:xfrm>
            <a:off x="397160" y="951343"/>
            <a:ext cx="11508515" cy="5634187"/>
          </a:xfrm>
          <a:prstGeom prst="rect">
            <a:avLst/>
          </a:prstGeom>
        </p:spPr>
        <p:txBody>
          <a:bodyPr/>
          <a:lstStyle/>
          <a:p>
            <a:endParaRPr/>
          </a:p>
        </p:txBody>
      </p:sp>
      <p:pic>
        <p:nvPicPr>
          <p:cNvPr id="290" name="Picture 4" descr="Picture 4"/>
          <p:cNvPicPr>
            <a:picLocks noChangeAspect="1"/>
          </p:cNvPicPr>
          <p:nvPr/>
        </p:nvPicPr>
        <p:blipFill>
          <a:blip r:embed="rId2"/>
          <a:stretch>
            <a:fillRect/>
          </a:stretch>
        </p:blipFill>
        <p:spPr>
          <a:xfrm>
            <a:off x="0" y="609600"/>
            <a:ext cx="12192000" cy="62484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Title 1"/>
          <p:cNvSpPr txBox="1">
            <a:spLocks noGrp="1"/>
          </p:cNvSpPr>
          <p:nvPr>
            <p:ph type="title"/>
          </p:nvPr>
        </p:nvSpPr>
        <p:spPr>
          <a:xfrm>
            <a:off x="1644070" y="0"/>
            <a:ext cx="8201892" cy="609600"/>
          </a:xfrm>
          <a:prstGeom prst="rect">
            <a:avLst/>
          </a:prstGeom>
        </p:spPr>
        <p:txBody>
          <a:bodyPr/>
          <a:lstStyle/>
          <a:p>
            <a:r>
              <a:t>Civil applications of the idea</a:t>
            </a:r>
          </a:p>
        </p:txBody>
      </p:sp>
      <p:sp>
        <p:nvSpPr>
          <p:cNvPr id="293" name="Content Placeholder 2"/>
          <p:cNvSpPr txBox="1">
            <a:spLocks noGrp="1"/>
          </p:cNvSpPr>
          <p:nvPr>
            <p:ph type="body" idx="1"/>
          </p:nvPr>
        </p:nvSpPr>
        <p:spPr>
          <a:xfrm>
            <a:off x="397160" y="951343"/>
            <a:ext cx="11508515" cy="5634187"/>
          </a:xfrm>
          <a:prstGeom prst="rect">
            <a:avLst/>
          </a:prstGeom>
        </p:spPr>
        <p:txBody>
          <a:bodyPr/>
          <a:lstStyle/>
          <a:p>
            <a:pPr>
              <a:lnSpc>
                <a:spcPct val="96299"/>
              </a:lnSpc>
              <a:spcBef>
                <a:spcPts val="800"/>
              </a:spcBef>
              <a:defRPr sz="2400">
                <a:solidFill>
                  <a:srgbClr val="000000"/>
                </a:solidFill>
              </a:defRPr>
            </a:pPr>
            <a:r>
              <a:t>One of the important roles of Civil Engineering is the supply of water to agricultural fields. The water resources and irrigation engineering is a crucial field in civil engineering. This field of engineering is concerned with the management of quantity and quality of water in underground and above ground water resources. Water resource engineering involves the proper conservation and use of water and its associated land resources to obtain optimum development with the most economical expenditure of the funds and resources.</a:t>
            </a:r>
          </a:p>
          <a:p>
            <a:pPr>
              <a:lnSpc>
                <a:spcPct val="96299"/>
              </a:lnSpc>
              <a:spcBef>
                <a:spcPts val="800"/>
              </a:spcBef>
              <a:defRPr sz="2400">
                <a:solidFill>
                  <a:srgbClr val="000000"/>
                </a:solidFill>
              </a:defRPr>
            </a:pPr>
            <a:r>
              <a:t>Through this project we aim to automate the process of irrigation in agricultural fields using concepts of IOT. The farmers can simply use their mobile phones to know the moisture content in soil and also use their smart phones to control the water pump used for irrigating the field. This not only helps conserve water but also results in better crop yield as the crops are not flooded with water when the soil already has enough moisture. The automation process also helps to decrease the manual load of farmers. </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Title 1"/>
          <p:cNvSpPr txBox="1">
            <a:spLocks noGrp="1"/>
          </p:cNvSpPr>
          <p:nvPr>
            <p:ph type="title"/>
          </p:nvPr>
        </p:nvSpPr>
        <p:spPr>
          <a:xfrm>
            <a:off x="1644070" y="0"/>
            <a:ext cx="8201892" cy="609600"/>
          </a:xfrm>
          <a:prstGeom prst="rect">
            <a:avLst/>
          </a:prstGeom>
        </p:spPr>
        <p:txBody>
          <a:bodyPr/>
          <a:lstStyle/>
          <a:p>
            <a:r>
              <a:t>Practical Applications</a:t>
            </a:r>
          </a:p>
        </p:txBody>
      </p:sp>
      <p:sp>
        <p:nvSpPr>
          <p:cNvPr id="315" name="Content Placeholder 2"/>
          <p:cNvSpPr txBox="1">
            <a:spLocks noGrp="1"/>
          </p:cNvSpPr>
          <p:nvPr>
            <p:ph type="body" idx="1"/>
          </p:nvPr>
        </p:nvSpPr>
        <p:spPr>
          <a:xfrm>
            <a:off x="397160" y="951343"/>
            <a:ext cx="11508515" cy="5634187"/>
          </a:xfrm>
          <a:prstGeom prst="rect">
            <a:avLst/>
          </a:prstGeom>
        </p:spPr>
        <p:txBody>
          <a:bodyPr/>
          <a:lstStyle/>
          <a:p>
            <a:r>
              <a:t>Agriculture is a major contributor to employment and economy of the country </a:t>
            </a:r>
          </a:p>
          <a:p>
            <a:r>
              <a:t>This field requires careful assessment of needs, and therefore it demands the adoption of technology</a:t>
            </a:r>
          </a:p>
          <a:p>
            <a:r>
              <a:t>Practically, a number of soil moisture sensors can be used based on the area of the field</a:t>
            </a:r>
          </a:p>
          <a:p>
            <a:pPr marL="514337" lvl="1" indent="-171445"/>
            <a:r>
              <a:t>The data from all the sensors needs to be integrated and communicated to the farmer on the blank app on his/her smartphone</a:t>
            </a:r>
          </a:p>
          <a:p>
            <a:pPr marL="514337" lvl="1" indent="-171445"/>
            <a:r>
              <a:t>With a single click the farmer can now switch the irrigation pump on/off to irrigate specific parts, or whole of the field</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Title 1"/>
          <p:cNvSpPr txBox="1">
            <a:spLocks noGrp="1"/>
          </p:cNvSpPr>
          <p:nvPr>
            <p:ph type="title"/>
          </p:nvPr>
        </p:nvSpPr>
        <p:spPr>
          <a:xfrm>
            <a:off x="1644070" y="0"/>
            <a:ext cx="8201892" cy="609600"/>
          </a:xfrm>
          <a:prstGeom prst="rect">
            <a:avLst/>
          </a:prstGeom>
        </p:spPr>
        <p:txBody>
          <a:bodyPr/>
          <a:lstStyle/>
          <a:p>
            <a:r>
              <a:t>Experimental Details</a:t>
            </a:r>
          </a:p>
        </p:txBody>
      </p:sp>
      <p:sp>
        <p:nvSpPr>
          <p:cNvPr id="296" name="Content Placeholder 2"/>
          <p:cNvSpPr txBox="1">
            <a:spLocks noGrp="1"/>
          </p:cNvSpPr>
          <p:nvPr>
            <p:ph type="body" idx="1"/>
          </p:nvPr>
        </p:nvSpPr>
        <p:spPr>
          <a:xfrm>
            <a:off x="397160" y="951343"/>
            <a:ext cx="11508515" cy="5634187"/>
          </a:xfrm>
          <a:prstGeom prst="rect">
            <a:avLst/>
          </a:prstGeom>
        </p:spPr>
        <p:txBody>
          <a:bodyPr/>
          <a:lstStyle/>
          <a:p>
            <a:pPr marL="210551" indent="-210551">
              <a:buSzPct val="60000"/>
              <a:buBlip>
                <a:blip r:embed="rId2"/>
              </a:buBlip>
              <a:defRPr sz="2600" b="1"/>
            </a:pPr>
            <a:r>
              <a:t>EXPERIMENT</a:t>
            </a:r>
            <a:r>
              <a:rPr b="0"/>
              <a:t>:</a:t>
            </a:r>
          </a:p>
          <a:p>
            <a:pPr marL="0" indent="0" algn="just">
              <a:buSzTx/>
              <a:buNone/>
              <a:defRPr sz="2600"/>
            </a:pPr>
            <a:r>
              <a:t>   EXPERIMENTATION WITH NodeMCU AND SENSORS FOR APPLICATIONS IN SOIL MONITORING FOR ENABLING CONTROLLED WATERING OF CROPS FOR SMART IRRIGATION</a:t>
            </a:r>
          </a:p>
          <a:p>
            <a:pPr marL="1403683" lvl="3" indent="-260683">
              <a:buSzPct val="60000"/>
              <a:buBlip>
                <a:blip r:embed="rId2"/>
              </a:buBlip>
              <a:defRPr sz="2600"/>
            </a:pPr>
            <a:r>
              <a:t>In specific, this involves experimentation with Generic ESP8266 NodeMCU, 5V moisture sensors and 5V relay module with actuation using 9V pump</a:t>
            </a:r>
          </a:p>
          <a:p>
            <a:pPr marL="1403683" lvl="3" indent="-260683">
              <a:buSzPct val="60000"/>
              <a:buBlip>
                <a:blip r:embed="rId2"/>
              </a:buBlip>
              <a:defRPr sz="2600"/>
            </a:pPr>
            <a:r>
              <a:t>Testing in controlled environment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8" name="Image" descr="Image"/>
          <p:cNvPicPr>
            <a:picLocks noChangeAspect="1"/>
          </p:cNvPicPr>
          <p:nvPr/>
        </p:nvPicPr>
        <p:blipFill>
          <a:blip r:embed="rId2"/>
          <a:stretch>
            <a:fillRect/>
          </a:stretch>
        </p:blipFill>
        <p:spPr>
          <a:xfrm>
            <a:off x="2776435" y="-641929"/>
            <a:ext cx="5308740" cy="11797199"/>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itle 1"/>
          <p:cNvSpPr txBox="1">
            <a:spLocks noGrp="1"/>
          </p:cNvSpPr>
          <p:nvPr>
            <p:ph type="title"/>
          </p:nvPr>
        </p:nvSpPr>
        <p:spPr>
          <a:xfrm>
            <a:off x="1644070" y="0"/>
            <a:ext cx="8201892" cy="609600"/>
          </a:xfrm>
          <a:prstGeom prst="rect">
            <a:avLst/>
          </a:prstGeom>
        </p:spPr>
        <p:txBody>
          <a:bodyPr/>
          <a:lstStyle/>
          <a:p>
            <a:r>
              <a:t>INTRODUCTION</a:t>
            </a:r>
          </a:p>
        </p:txBody>
      </p:sp>
      <p:sp>
        <p:nvSpPr>
          <p:cNvPr id="178" name="Text Placeholder 2"/>
          <p:cNvSpPr txBox="1">
            <a:spLocks noGrp="1"/>
          </p:cNvSpPr>
          <p:nvPr>
            <p:ph type="body" idx="1"/>
          </p:nvPr>
        </p:nvSpPr>
        <p:spPr>
          <a:xfrm>
            <a:off x="397160" y="951343"/>
            <a:ext cx="11508515" cy="5634187"/>
          </a:xfrm>
          <a:prstGeom prst="rect">
            <a:avLst/>
          </a:prstGeom>
        </p:spPr>
        <p:txBody>
          <a:bodyPr/>
          <a:lstStyle/>
          <a:p>
            <a:pPr marL="0" indent="0" algn="just">
              <a:buSzTx/>
              <a:buNone/>
              <a:defRPr sz="2800" b="1" u="sng">
                <a:solidFill>
                  <a:srgbClr val="000000"/>
                </a:solidFill>
              </a:defRPr>
            </a:pPr>
            <a:r>
              <a:t>What is IoT?</a:t>
            </a:r>
          </a:p>
          <a:p>
            <a:pPr marL="0" indent="0" algn="just">
              <a:buSzTx/>
              <a:buNone/>
              <a:defRPr sz="2800" b="1" u="sng">
                <a:solidFill>
                  <a:srgbClr val="000000"/>
                </a:solidFill>
              </a:defRPr>
            </a:pPr>
            <a:endParaRPr/>
          </a:p>
          <a:p>
            <a:pPr marL="0" indent="0" algn="just">
              <a:buSzTx/>
              <a:buNone/>
              <a:defRPr sz="2400">
                <a:solidFill>
                  <a:srgbClr val="000000"/>
                </a:solidFill>
              </a:defRPr>
            </a:pPr>
            <a:r>
              <a:t>The term “IoT” stands for the internet of things, can be defined as the interconnection between the individually identifiable embedded computing apparatus in the accessible internet infrastructure. The ‘IoT’ connects various devices and transportations with an help of internet as well as electronic sensors.</a:t>
            </a:r>
          </a:p>
          <a:p>
            <a:pPr marL="0" indent="0" algn="just">
              <a:buSzTx/>
              <a:buNone/>
              <a:defRPr sz="2400">
                <a:solidFill>
                  <a:srgbClr val="666666"/>
                </a:solidFill>
              </a:defRPr>
            </a:pPr>
            <a:endParaRPr/>
          </a:p>
          <a:p>
            <a:pPr marL="0" indent="0" algn="just">
              <a:buSzTx/>
              <a:buNone/>
              <a:defRPr sz="2400">
                <a:solidFill>
                  <a:srgbClr val="666666"/>
                </a:solidFill>
              </a:defRPr>
            </a:pPr>
            <a:r>
              <a:t> </a:t>
            </a:r>
            <a:r>
              <a:rPr sz="2800" b="1" u="sng">
                <a:solidFill>
                  <a:srgbClr val="000000"/>
                </a:solidFill>
              </a:rPr>
              <a:t>IoT in agriculture </a:t>
            </a:r>
          </a:p>
          <a:p>
            <a:pPr marL="0" indent="0" algn="just">
              <a:buSzTx/>
              <a:buNone/>
              <a:defRPr sz="2800" b="1" u="sng">
                <a:solidFill>
                  <a:srgbClr val="000000"/>
                </a:solidFill>
              </a:defRPr>
            </a:pPr>
            <a:endParaRPr sz="2800" b="1" u="sng">
              <a:solidFill>
                <a:srgbClr val="000000"/>
              </a:solidFill>
            </a:endParaRPr>
          </a:p>
          <a:p>
            <a:pPr marL="0" indent="0" algn="just">
              <a:buSzTx/>
              <a:buNone/>
              <a:defRPr sz="2400">
                <a:solidFill>
                  <a:srgbClr val="202124"/>
                </a:solidFill>
              </a:defRPr>
            </a:pPr>
            <a:r>
              <a:t>IoT in agriculture uses robots, drones, remote sensors and computer imaging combined with continuously progressing machine learning and analytical tools for monitoring crops, surveying and mapping the fields and provide data to farmers for rational farm management plans to save both time and money.</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Image" descr="Image"/>
          <p:cNvPicPr>
            <a:picLocks noChangeAspect="1"/>
          </p:cNvPicPr>
          <p:nvPr/>
        </p:nvPicPr>
        <p:blipFill>
          <a:blip r:embed="rId2"/>
          <a:stretch>
            <a:fillRect/>
          </a:stretch>
        </p:blipFill>
        <p:spPr>
          <a:xfrm>
            <a:off x="1120502" y="151718"/>
            <a:ext cx="2949554" cy="6554564"/>
          </a:xfrm>
          <a:prstGeom prst="rect">
            <a:avLst/>
          </a:prstGeom>
          <a:ln w="12700">
            <a:miter lim="400000"/>
          </a:ln>
        </p:spPr>
      </p:pic>
      <p:pic>
        <p:nvPicPr>
          <p:cNvPr id="334" name="Image" descr="Image"/>
          <p:cNvPicPr>
            <a:picLocks noChangeAspect="1"/>
          </p:cNvPicPr>
          <p:nvPr/>
        </p:nvPicPr>
        <p:blipFill>
          <a:blip r:embed="rId3"/>
          <a:stretch>
            <a:fillRect/>
          </a:stretch>
        </p:blipFill>
        <p:spPr>
          <a:xfrm>
            <a:off x="7593681" y="105291"/>
            <a:ext cx="2991339" cy="6647418"/>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STING"/>
          <p:cNvSpPr txBox="1">
            <a:spLocks noGrp="1"/>
          </p:cNvSpPr>
          <p:nvPr>
            <p:ph type="title"/>
          </p:nvPr>
        </p:nvSpPr>
        <p:spPr>
          <a:prstGeom prst="rect">
            <a:avLst/>
          </a:prstGeom>
        </p:spPr>
        <p:txBody>
          <a:bodyPr/>
          <a:lstStyle/>
          <a:p>
            <a:r>
              <a:t>TESTING </a:t>
            </a:r>
          </a:p>
        </p:txBody>
      </p:sp>
      <p:sp>
        <p:nvSpPr>
          <p:cNvPr id="301" name="CASE-1:…"/>
          <p:cNvSpPr txBox="1">
            <a:spLocks noGrp="1"/>
          </p:cNvSpPr>
          <p:nvPr>
            <p:ph type="body" idx="1"/>
          </p:nvPr>
        </p:nvSpPr>
        <p:spPr>
          <a:prstGeom prst="rect">
            <a:avLst/>
          </a:prstGeom>
        </p:spPr>
        <p:txBody>
          <a:bodyPr/>
          <a:lstStyle/>
          <a:p>
            <a:r>
              <a:t>CASE-1:</a:t>
            </a:r>
          </a:p>
          <a:p>
            <a:pPr marL="0" lvl="4" indent="914400">
              <a:buSzTx/>
              <a:buFontTx/>
              <a:buNone/>
            </a:pPr>
            <a:r>
              <a:t>Soil is dry</a:t>
            </a:r>
          </a:p>
        </p:txBody>
      </p:sp>
      <p:pic>
        <p:nvPicPr>
          <p:cNvPr id="302" name="Machine generated alternative text:Triall I Arduino 1.8.13 File Edit Sketch Tools Help eo Triali // Go to the project Settings (nut icon) . — &quot;FVJCJPCCDGiWV47 NTTLXJtkG5Qpzz11L&quot; ; char auth C] // Your WiFi credentials. // Set password to ' for open netwo" descr="Machine generated alternative text:Triall I Arduino 1.8.13 File Edit Sketch Tools Help eo Triali // Go to the project Settings (nut icon) . — &quot;FVJCJPCCDGiWV47 NTTLXJtkG5Qpzz11L&quot; ; char auth C] // Your WiFi credentials. // Set password to ' for open networks . / / Enter ssid C] char char pass C] // Enter your WIFI — &quot;NehaGa1axyM51FIA6&quot; ; Nam = &quot;12345678&quot;, //#define DHTPIN 2 // Enter your WIFI // Digital pin 4 // Uncomment whatever type you' re using! Password AM2321 //#define DHTTYPE DHTII //#define DHTTYPE DHT22 //#define DHTTYPE DHT21 // DHT dht (DHTPIN, DHTTYPE) ; sensor pin = AD; // Soil int int output value // int output valuel BlynkTimer timer ; // DHT 11 DHT 22, DHT 21, Sensor AM2302, AM2301 input at Analog PIN COM4 505 17:10: 30.880 17:10: 30.880 928 968 227 316 274 282 288 &gt; &gt; &gt; &gt; &gt; &gt; &gt; &gt; &gt; &gt; C 67] Connecting to NehaGa1axyM51FIA6 [4401] Connected to WiFi [4401] 192.168.65.87 [4401] / VI. O. O—beta.l on NodeMCU [4486] Connecting to blynk cloud.com: 8080 [4768] Ready (ping: 93ms) Reading From the Sensor Mos i ture Mos i ture Mos i ture 138 138 138 // This function sends Arduino' s up time every second to C] Autoscroll C] Show timestamp Newline 9600 baud x Send Clear output // In the app, Widget's reading frequency should be set t // that you define how often to send data to Blynk App . void sendSensor ( ) outnut value Done uploading. Leaving . analoc1Read (AD) ; Hard resetting via RTS pin. . . 65 p Type here to search 00 NodeMCU I O (ESP-12E Module) on COM4 17:12 @ ENG 30-03-2021 "/>
          <p:cNvPicPr>
            <a:picLocks noChangeAspect="1"/>
          </p:cNvPicPr>
          <p:nvPr/>
        </p:nvPicPr>
        <p:blipFill>
          <a:blip r:embed="rId2"/>
          <a:stretch>
            <a:fillRect/>
          </a:stretch>
        </p:blipFill>
        <p:spPr>
          <a:xfrm>
            <a:off x="238700" y="1706512"/>
            <a:ext cx="11825435" cy="6651644"/>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TESTING"/>
          <p:cNvSpPr txBox="1">
            <a:spLocks noGrp="1"/>
          </p:cNvSpPr>
          <p:nvPr>
            <p:ph type="title"/>
          </p:nvPr>
        </p:nvSpPr>
        <p:spPr>
          <a:prstGeom prst="rect">
            <a:avLst/>
          </a:prstGeom>
        </p:spPr>
        <p:txBody>
          <a:bodyPr/>
          <a:lstStyle/>
          <a:p>
            <a:r>
              <a:t>TESTING</a:t>
            </a:r>
          </a:p>
        </p:txBody>
      </p:sp>
      <p:sp>
        <p:nvSpPr>
          <p:cNvPr id="305" name="CASE-2…"/>
          <p:cNvSpPr txBox="1">
            <a:spLocks noGrp="1"/>
          </p:cNvSpPr>
          <p:nvPr>
            <p:ph type="body" idx="1"/>
          </p:nvPr>
        </p:nvSpPr>
        <p:spPr>
          <a:prstGeom prst="rect">
            <a:avLst/>
          </a:prstGeom>
        </p:spPr>
        <p:txBody>
          <a:bodyPr/>
          <a:lstStyle/>
          <a:p>
            <a:r>
              <a:t>CASE-2</a:t>
            </a:r>
          </a:p>
          <a:p>
            <a:pPr marL="0" lvl="2" indent="457200">
              <a:buSzTx/>
              <a:buFontTx/>
              <a:buNone/>
            </a:pPr>
            <a:r>
              <a:t>Soil is wet</a:t>
            </a:r>
          </a:p>
        </p:txBody>
      </p:sp>
      <p:pic>
        <p:nvPicPr>
          <p:cNvPr id="306" name="Machine generated alternative text:Triall I Arduino 1.8.13 File Edit Sketch Tools Help eo Triali // Go to the project Settings (nut icon) . / / Enter — &quot;FVJCJPCCDGiWV47 NTTLXJtkG5Qpzz11L&quot; ; char auth C] COM4 // Your WiFi credentials. // Set password to '" descr="Machine generated alternative text:Triall I Arduino 1.8.13 File Edit Sketch Tools Help eo Triali // Go to the project Settings (nut icon) . / / Enter — &quot;FVJCJPCCDGiWV47 NTTLXJtkG5Qpzz11L&quot; ; char auth C] COM4 // Your WiFi credentials. // Set password to ' for open networks . :48.288 ssid C] char char pass C] // Enter your WIFI — &quot;NehaGa1axyM51FIA6&quot; ; Nam = &quot;12345678&quot;, [4768] Ready (ping: 93ms) Reading From the Sensor //#define DHTPIN 2 // Enter your WIFI // Digital pin 4 // Uncomment whatever type you' re using! Password AM2321 //#define DHTTYPE DHTII //#define DHTTYPE DHT22 //#define DHTTYPE DHT21 // DHT dht (DHTPIN, DHTTYPE) ; sensor pin = AD; // Soil int int output value // int output valuel BlynkTimer timer ; // DHT 11 DHT 22, DHT 21, Sensor AM2302, AM2301 input at 17 : 10 Analog PIN 227 316 274 282 288 279 262 265 271 287 275 289 270 274 274 &gt; &gt; &gt; &gt; &gt; &gt; &gt; &gt; &gt; &gt; &gt; &gt; &gt; &gt; &gt; &gt; Mos i ture Mos i ture Mos i ture Mos i ture Mos i ture Mos i ture Mos i ture Mos i ture Mos i ture Mos i ture Mos i ture Mos i ture Mos i ture Mos i ture 138 138 138 438 408 608 418 458 468 888 858 808 798 // This function sends Arduino' s up time every second to C] Autoscroll C] Show timestamp Newline 9600 baud x Send Clear output // In the app, Widget's reading frequency should be set t // that you define how often to send data to Blynk App . void sendSensor ( ) outnut value Done uploading. Leaving . analoc1Read (AD) ; Hard resetting via RTS pin. . 65 p Type here to search 00 NodeMCU I O (ESP-12E Module) on COM4 17:12 @ ENG 30-03-2021 "/>
          <p:cNvPicPr>
            <a:picLocks noChangeAspect="1"/>
          </p:cNvPicPr>
          <p:nvPr/>
        </p:nvPicPr>
        <p:blipFill>
          <a:blip r:embed="rId2"/>
          <a:stretch>
            <a:fillRect/>
          </a:stretch>
        </p:blipFill>
        <p:spPr>
          <a:xfrm>
            <a:off x="100320" y="1703020"/>
            <a:ext cx="11991360" cy="6744975"/>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0620B-4E46-497E-9E85-AD4077D4409E}"/>
              </a:ext>
            </a:extLst>
          </p:cNvPr>
          <p:cNvSpPr>
            <a:spLocks noGrp="1"/>
          </p:cNvSpPr>
          <p:nvPr>
            <p:ph type="title"/>
          </p:nvPr>
        </p:nvSpPr>
        <p:spPr/>
        <p:txBody>
          <a:bodyPr/>
          <a:lstStyle/>
          <a:p>
            <a:r>
              <a:rPr lang="en-IN" dirty="0"/>
              <a:t>Testing</a:t>
            </a:r>
          </a:p>
        </p:txBody>
      </p:sp>
      <p:pic>
        <p:nvPicPr>
          <p:cNvPr id="4" name="Picture 3">
            <a:extLst>
              <a:ext uri="{FF2B5EF4-FFF2-40B4-BE49-F238E27FC236}">
                <a16:creationId xmlns:a16="http://schemas.microsoft.com/office/drawing/2014/main" id="{83FF2BD5-0845-403D-BE15-08BEF9D30C2F}"/>
              </a:ext>
            </a:extLst>
          </p:cNvPr>
          <p:cNvPicPr>
            <a:picLocks noChangeAspect="1"/>
          </p:cNvPicPr>
          <p:nvPr/>
        </p:nvPicPr>
        <p:blipFill>
          <a:blip r:embed="rId2"/>
          <a:stretch>
            <a:fillRect/>
          </a:stretch>
        </p:blipFill>
        <p:spPr>
          <a:xfrm>
            <a:off x="0" y="609600"/>
            <a:ext cx="9105899" cy="6248400"/>
          </a:xfrm>
          <a:prstGeom prst="rect">
            <a:avLst/>
          </a:prstGeom>
        </p:spPr>
      </p:pic>
      <p:pic>
        <p:nvPicPr>
          <p:cNvPr id="6" name="Picture 5" descr="A screenshot of a video game&#10;&#10;Description automatically generated with medium confidence">
            <a:extLst>
              <a:ext uri="{FF2B5EF4-FFF2-40B4-BE49-F238E27FC236}">
                <a16:creationId xmlns:a16="http://schemas.microsoft.com/office/drawing/2014/main" id="{C829BA2E-364F-414A-9DE6-5AF44F47B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5900" y="0"/>
            <a:ext cx="3086100" cy="6858000"/>
          </a:xfrm>
          <a:prstGeom prst="rect">
            <a:avLst/>
          </a:prstGeom>
        </p:spPr>
      </p:pic>
    </p:spTree>
    <p:extLst>
      <p:ext uri="{BB962C8B-B14F-4D97-AF65-F5344CB8AC3E}">
        <p14:creationId xmlns:p14="http://schemas.microsoft.com/office/powerpoint/2010/main" val="2614414914"/>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 name="Image" descr="Image"/>
          <p:cNvPicPr>
            <a:picLocks noChangeAspect="1"/>
          </p:cNvPicPr>
          <p:nvPr/>
        </p:nvPicPr>
        <p:blipFill>
          <a:blip r:embed="rId2"/>
          <a:stretch>
            <a:fillRect/>
          </a:stretch>
        </p:blipFill>
        <p:spPr>
          <a:xfrm>
            <a:off x="635460" y="448672"/>
            <a:ext cx="4664771" cy="6219696"/>
          </a:xfrm>
          <a:prstGeom prst="rect">
            <a:avLst/>
          </a:prstGeom>
          <a:ln w="12700">
            <a:miter lim="400000"/>
          </a:ln>
        </p:spPr>
      </p:pic>
      <p:pic>
        <p:nvPicPr>
          <p:cNvPr id="309" name="Image" descr="Image"/>
          <p:cNvPicPr>
            <a:picLocks noChangeAspect="1"/>
          </p:cNvPicPr>
          <p:nvPr/>
        </p:nvPicPr>
        <p:blipFill>
          <a:blip r:embed="rId3"/>
          <a:stretch>
            <a:fillRect/>
          </a:stretch>
        </p:blipFill>
        <p:spPr>
          <a:xfrm>
            <a:off x="6445645" y="448672"/>
            <a:ext cx="4664772" cy="6219696"/>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TESTING"/>
          <p:cNvSpPr txBox="1">
            <a:spLocks noGrp="1"/>
          </p:cNvSpPr>
          <p:nvPr>
            <p:ph type="title"/>
          </p:nvPr>
        </p:nvSpPr>
        <p:spPr>
          <a:prstGeom prst="rect">
            <a:avLst/>
          </a:prstGeom>
        </p:spPr>
        <p:txBody>
          <a:bodyPr/>
          <a:lstStyle/>
          <a:p>
            <a:r>
              <a:t>TESTING</a:t>
            </a:r>
          </a:p>
        </p:txBody>
      </p:sp>
      <p:sp>
        <p:nvSpPr>
          <p:cNvPr id="312" name="The cases above apply only for the testing of the prototype…"/>
          <p:cNvSpPr txBox="1">
            <a:spLocks noGrp="1"/>
          </p:cNvSpPr>
          <p:nvPr>
            <p:ph type="body" idx="1"/>
          </p:nvPr>
        </p:nvSpPr>
        <p:spPr>
          <a:prstGeom prst="rect">
            <a:avLst/>
          </a:prstGeom>
        </p:spPr>
        <p:txBody>
          <a:bodyPr/>
          <a:lstStyle/>
          <a:p>
            <a:r>
              <a:t>The cases above apply only for the testing of the prototype</a:t>
            </a:r>
          </a:p>
          <a:p>
            <a:r>
              <a:t>In a practical situation, the threshold above which the field needs to be irrigated will vary according to the crop and the location</a:t>
            </a:r>
          </a:p>
          <a:p>
            <a:r>
              <a:t>A system can be built where intelligence information on water requirement of crops can be used to define the threshold </a:t>
            </a:r>
          </a:p>
          <a:p>
            <a:r>
              <a:t>A farmer’s own experience will also help him in deciding the threshold value</a:t>
            </a:r>
          </a:p>
          <a:p>
            <a:r>
              <a:t>Also, the number of sensors required would vary with the field area. The information obtained from a number of sensors can then be integrated and instructions can be relayed whether to irrigate a part or whole of the field </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Title 1"/>
          <p:cNvSpPr txBox="1">
            <a:spLocks noGrp="1"/>
          </p:cNvSpPr>
          <p:nvPr>
            <p:ph type="title"/>
          </p:nvPr>
        </p:nvSpPr>
        <p:spPr>
          <a:xfrm>
            <a:off x="1644070" y="0"/>
            <a:ext cx="8201892" cy="609600"/>
          </a:xfrm>
          <a:prstGeom prst="rect">
            <a:avLst/>
          </a:prstGeom>
        </p:spPr>
        <p:txBody>
          <a:bodyPr/>
          <a:lstStyle/>
          <a:p>
            <a:r>
              <a:t>Results &amp; Discussions </a:t>
            </a:r>
          </a:p>
        </p:txBody>
      </p:sp>
      <p:sp>
        <p:nvSpPr>
          <p:cNvPr id="337" name="Content Placeholder 2"/>
          <p:cNvSpPr txBox="1">
            <a:spLocks noGrp="1"/>
          </p:cNvSpPr>
          <p:nvPr>
            <p:ph type="body" idx="1"/>
          </p:nvPr>
        </p:nvSpPr>
        <p:spPr>
          <a:xfrm>
            <a:off x="397160" y="951343"/>
            <a:ext cx="11508515" cy="5634187"/>
          </a:xfrm>
          <a:prstGeom prst="rect">
            <a:avLst/>
          </a:prstGeom>
        </p:spPr>
        <p:txBody>
          <a:bodyPr/>
          <a:lstStyle/>
          <a:p>
            <a:pPr>
              <a:defRPr sz="2400">
                <a:solidFill>
                  <a:srgbClr val="000000"/>
                </a:solidFill>
              </a:defRPr>
            </a:pPr>
            <a:r>
              <a:t>The sensor relay information of the soil conditions such as moisture, temperature, etc. through the wifi module to a smartphone\laptop.</a:t>
            </a:r>
          </a:p>
          <a:p>
            <a:pPr>
              <a:defRPr sz="2400">
                <a:solidFill>
                  <a:srgbClr val="000000"/>
                </a:solidFill>
              </a:defRPr>
            </a:pPr>
            <a:r>
              <a:t>This real time data can be obtained on the Blynk app.</a:t>
            </a:r>
          </a:p>
          <a:p>
            <a:pPr>
              <a:defRPr sz="2400">
                <a:solidFill>
                  <a:srgbClr val="000000"/>
                </a:solidFill>
              </a:defRPr>
            </a:pPr>
            <a:r>
              <a:t>We use this data to automate the process of irrigation using a computer program</a:t>
            </a:r>
          </a:p>
          <a:p>
            <a:pPr marL="0" indent="0">
              <a:buSzTx/>
              <a:buNone/>
              <a:defRPr sz="2400">
                <a:solidFill>
                  <a:srgbClr val="000000"/>
                </a:solidFill>
              </a:defRPr>
            </a:pPr>
            <a:endParaRPr/>
          </a:p>
        </p:txBody>
      </p:sp>
      <p:graphicFrame>
        <p:nvGraphicFramePr>
          <p:cNvPr id="338" name="Table"/>
          <p:cNvGraphicFramePr/>
          <p:nvPr/>
        </p:nvGraphicFramePr>
        <p:xfrm>
          <a:off x="1466905" y="2683048"/>
          <a:ext cx="10022540" cy="2369820"/>
        </p:xfrm>
        <a:graphic>
          <a:graphicData uri="http://schemas.openxmlformats.org/drawingml/2006/table">
            <a:tbl>
              <a:tblPr firstRow="1" firstCol="1" bandRow="1">
                <a:tableStyleId>{4C3C2611-4C71-4FC5-86AE-919BDF0F9419}</a:tableStyleId>
              </a:tblPr>
              <a:tblGrid>
                <a:gridCol w="2505635">
                  <a:extLst>
                    <a:ext uri="{9D8B030D-6E8A-4147-A177-3AD203B41FA5}">
                      <a16:colId xmlns:a16="http://schemas.microsoft.com/office/drawing/2014/main" val="20000"/>
                    </a:ext>
                  </a:extLst>
                </a:gridCol>
                <a:gridCol w="2505635">
                  <a:extLst>
                    <a:ext uri="{9D8B030D-6E8A-4147-A177-3AD203B41FA5}">
                      <a16:colId xmlns:a16="http://schemas.microsoft.com/office/drawing/2014/main" val="20001"/>
                    </a:ext>
                  </a:extLst>
                </a:gridCol>
                <a:gridCol w="2505635">
                  <a:extLst>
                    <a:ext uri="{9D8B030D-6E8A-4147-A177-3AD203B41FA5}">
                      <a16:colId xmlns:a16="http://schemas.microsoft.com/office/drawing/2014/main" val="20002"/>
                    </a:ext>
                  </a:extLst>
                </a:gridCol>
                <a:gridCol w="2505635">
                  <a:extLst>
                    <a:ext uri="{9D8B030D-6E8A-4147-A177-3AD203B41FA5}">
                      <a16:colId xmlns:a16="http://schemas.microsoft.com/office/drawing/2014/main" val="20003"/>
                    </a:ext>
                  </a:extLst>
                </a:gridCol>
              </a:tblGrid>
              <a:tr h="789940">
                <a:tc>
                  <a:txBody>
                    <a:bodyPr/>
                    <a:lstStyle/>
                    <a:p>
                      <a:pPr algn="ctr">
                        <a:defRPr sz="1800"/>
                      </a:pPr>
                      <a:r>
                        <a:rPr sz="2200"/>
                        <a:t>CONDITION OF SOIL</a:t>
                      </a:r>
                    </a:p>
                  </a:txBody>
                  <a:tcPr marL="0" marR="0" marT="0" marB="0" horzOverflow="overflow"/>
                </a:tc>
                <a:tc>
                  <a:txBody>
                    <a:bodyPr/>
                    <a:lstStyle/>
                    <a:p>
                      <a:pPr algn="ctr">
                        <a:defRPr sz="1800"/>
                      </a:pPr>
                      <a:r>
                        <a:rPr sz="2200"/>
                        <a:t>BLYNK APPLICATION INTERFACE</a:t>
                      </a:r>
                    </a:p>
                  </a:txBody>
                  <a:tcPr marL="0" marR="0" marT="0" marB="0" horzOverflow="overflow"/>
                </a:tc>
                <a:tc>
                  <a:txBody>
                    <a:bodyPr/>
                    <a:lstStyle/>
                    <a:p>
                      <a:pPr algn="ctr">
                        <a:defRPr sz="1800"/>
                      </a:pPr>
                      <a:r>
                        <a:rPr sz="2200"/>
                        <a:t>INSTRUCTION</a:t>
                      </a:r>
                    </a:p>
                  </a:txBody>
                  <a:tcPr marL="0" marR="0" marT="0" marB="0" horzOverflow="overflow"/>
                </a:tc>
                <a:tc>
                  <a:txBody>
                    <a:bodyPr/>
                    <a:lstStyle/>
                    <a:p>
                      <a:pPr algn="ctr">
                        <a:defRPr sz="1800"/>
                      </a:pPr>
                      <a:r>
                        <a:rPr sz="2200"/>
                        <a:t>ACTION OF PUMP</a:t>
                      </a:r>
                    </a:p>
                  </a:txBody>
                  <a:tcPr marL="0" marR="0" marT="0" marB="0" horzOverflow="overflow"/>
                </a:tc>
                <a:extLst>
                  <a:ext uri="{0D108BD9-81ED-4DB2-BD59-A6C34878D82A}">
                    <a16:rowId xmlns:a16="http://schemas.microsoft.com/office/drawing/2014/main" val="10000"/>
                  </a:ext>
                </a:extLst>
              </a:tr>
              <a:tr h="789940">
                <a:tc>
                  <a:txBody>
                    <a:bodyPr/>
                    <a:lstStyle/>
                    <a:p>
                      <a:pPr algn="ctr">
                        <a:defRPr sz="1800"/>
                      </a:pPr>
                      <a:r>
                        <a:rPr sz="2200"/>
                        <a:t>DRY</a:t>
                      </a:r>
                    </a:p>
                  </a:txBody>
                  <a:tcPr marL="0" marR="0" marT="0" marB="0" horzOverflow="overflow"/>
                </a:tc>
                <a:tc>
                  <a:txBody>
                    <a:bodyPr/>
                    <a:lstStyle/>
                    <a:p>
                      <a:pPr algn="l">
                        <a:defRPr sz="1800"/>
                      </a:pPr>
                      <a:r>
                        <a:rPr sz="2200">
                          <a:latin typeface="Times New Roman"/>
                          <a:ea typeface="Times New Roman"/>
                          <a:cs typeface="Times New Roman"/>
                          <a:sym typeface="Times New Roman"/>
                        </a:rPr>
                        <a:t>Meter reads low value- 13%</a:t>
                      </a:r>
                    </a:p>
                  </a:txBody>
                  <a:tcPr marL="0" marR="0" marT="0" marB="0" horzOverflow="overflow"/>
                </a:tc>
                <a:tc>
                  <a:txBody>
                    <a:bodyPr/>
                    <a:lstStyle/>
                    <a:p>
                      <a:pPr algn="ctr">
                        <a:defRPr sz="1800"/>
                      </a:pPr>
                      <a:r>
                        <a:rPr sz="2200"/>
                        <a:t>ON</a:t>
                      </a:r>
                    </a:p>
                  </a:txBody>
                  <a:tcPr marL="0" marR="0" marT="0" marB="0" horzOverflow="overflow"/>
                </a:tc>
                <a:tc>
                  <a:txBody>
                    <a:bodyPr/>
                    <a:lstStyle/>
                    <a:p>
                      <a:pPr algn="ctr">
                        <a:defRPr sz="1800"/>
                      </a:pPr>
                      <a:r>
                        <a:rPr sz="2200">
                          <a:latin typeface="Times New Roman"/>
                          <a:ea typeface="Times New Roman"/>
                          <a:cs typeface="Times New Roman"/>
                          <a:sym typeface="Times New Roman"/>
                        </a:rPr>
                        <a:t>Sprays
water</a:t>
                      </a:r>
                    </a:p>
                  </a:txBody>
                  <a:tcPr marL="0" marR="0" marT="0" marB="0" horzOverflow="overflow"/>
                </a:tc>
                <a:extLst>
                  <a:ext uri="{0D108BD9-81ED-4DB2-BD59-A6C34878D82A}">
                    <a16:rowId xmlns:a16="http://schemas.microsoft.com/office/drawing/2014/main" val="10001"/>
                  </a:ext>
                </a:extLst>
              </a:tr>
              <a:tr h="789940">
                <a:tc>
                  <a:txBody>
                    <a:bodyPr/>
                    <a:lstStyle/>
                    <a:p>
                      <a:pPr algn="ctr">
                        <a:defRPr sz="1800"/>
                      </a:pPr>
                      <a:r>
                        <a:rPr sz="2200"/>
                        <a:t>WET</a:t>
                      </a:r>
                    </a:p>
                  </a:txBody>
                  <a:tcPr marL="0" marR="0" marT="0" marB="0" horzOverflow="overflow"/>
                </a:tc>
                <a:tc>
                  <a:txBody>
                    <a:bodyPr/>
                    <a:lstStyle/>
                    <a:p>
                      <a:pPr algn="l">
                        <a:defRPr sz="1800"/>
                      </a:pPr>
                      <a:r>
                        <a:rPr sz="2200">
                          <a:latin typeface="Times New Roman"/>
                          <a:ea typeface="Times New Roman"/>
                          <a:cs typeface="Times New Roman"/>
                          <a:sym typeface="Times New Roman"/>
                        </a:rPr>
                        <a:t>Meter reads high value- 74%</a:t>
                      </a:r>
                    </a:p>
                  </a:txBody>
                  <a:tcPr marL="0" marR="0" marT="0" marB="0" horzOverflow="overflow"/>
                </a:tc>
                <a:tc>
                  <a:txBody>
                    <a:bodyPr/>
                    <a:lstStyle/>
                    <a:p>
                      <a:pPr algn="ctr">
                        <a:defRPr sz="1800"/>
                      </a:pPr>
                      <a:r>
                        <a:rPr sz="2200"/>
                        <a:t>OFF</a:t>
                      </a:r>
                    </a:p>
                  </a:txBody>
                  <a:tcPr marL="0" marR="0" marT="0" marB="0" horzOverflow="overflow"/>
                </a:tc>
                <a:tc>
                  <a:txBody>
                    <a:bodyPr/>
                    <a:lstStyle/>
                    <a:p>
                      <a:pPr algn="ctr">
                        <a:defRPr sz="1800"/>
                      </a:pPr>
                      <a:r>
                        <a:rPr sz="2200">
                          <a:latin typeface="Times New Roman"/>
                          <a:ea typeface="Times New Roman"/>
                          <a:cs typeface="Times New Roman"/>
                          <a:sym typeface="Times New Roman"/>
                        </a:rPr>
                        <a:t>Does not spray water</a:t>
                      </a:r>
                    </a:p>
                  </a:txBody>
                  <a:tcPr marL="0" marR="0" marT="0" marB="0" horzOverflow="overflow"/>
                </a:tc>
                <a:extLst>
                  <a:ext uri="{0D108BD9-81ED-4DB2-BD59-A6C34878D82A}">
                    <a16:rowId xmlns:a16="http://schemas.microsoft.com/office/drawing/2014/main" val="10002"/>
                  </a:ext>
                </a:extLst>
              </a:tr>
            </a:tbl>
          </a:graphicData>
        </a:graphic>
      </p:graphicFrame>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Future Scope of the Project"/>
          <p:cNvSpPr txBox="1">
            <a:spLocks noGrp="1"/>
          </p:cNvSpPr>
          <p:nvPr>
            <p:ph type="title"/>
          </p:nvPr>
        </p:nvSpPr>
        <p:spPr>
          <a:prstGeom prst="rect">
            <a:avLst/>
          </a:prstGeom>
        </p:spPr>
        <p:txBody>
          <a:bodyPr/>
          <a:lstStyle/>
          <a:p>
            <a:r>
              <a:t>Future Scope of the Project</a:t>
            </a:r>
          </a:p>
        </p:txBody>
      </p:sp>
      <p:sp>
        <p:nvSpPr>
          <p:cNvPr id="341" name="Double-click to edit"/>
          <p:cNvSpPr txBox="1">
            <a:spLocks noGrp="1"/>
          </p:cNvSpPr>
          <p:nvPr>
            <p:ph type="body" idx="1"/>
          </p:nvPr>
        </p:nvSpPr>
        <p:spPr>
          <a:prstGeom prst="rect">
            <a:avLst/>
          </a:prstGeom>
        </p:spPr>
        <p:txBody>
          <a:bodyPr/>
          <a:lstStyle/>
          <a:p>
            <a:pPr marL="0" indent="0">
              <a:buNone/>
            </a:pPr>
            <a:endParaRPr dirty="0"/>
          </a:p>
        </p:txBody>
      </p:sp>
      <p:sp>
        <p:nvSpPr>
          <p:cNvPr id="342" name="Use of soil nutrient sensors to automate spraying of pesticides and fertilisers…"/>
          <p:cNvSpPr txBox="1"/>
          <p:nvPr/>
        </p:nvSpPr>
        <p:spPr>
          <a:xfrm>
            <a:off x="504298" y="1139513"/>
            <a:ext cx="11401376" cy="38384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spAutoFit/>
          </a:bodyPr>
          <a:lstStyle/>
          <a:p>
            <a:pPr marL="342900" indent="-342900">
              <a:buFont typeface="Arial" panose="020B0604020202020204" pitchFamily="34" charset="0"/>
              <a:buChar char="•"/>
            </a:pPr>
            <a:r>
              <a:rPr lang="en-US" sz="2400" dirty="0">
                <a:effectLst/>
                <a:latin typeface="Trebuchet MS" panose="020B0603020202020204" pitchFamily="34" charset="0"/>
                <a:ea typeface="Calibri" panose="020F0502020204030204" pitchFamily="34" charset="0"/>
                <a:cs typeface="Times New Roman" panose="02020603050405020304" pitchFamily="18" charset="0"/>
              </a:rPr>
              <a:t>Fertilizers and pesticides can be mixed in water. </a:t>
            </a:r>
            <a:endParaRPr lang="en-IN" sz="2400" dirty="0">
              <a:effectLst/>
              <a:latin typeface="Trebuchet MS" panose="020B060302020202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effectLst/>
                <a:latin typeface="Trebuchet MS" panose="020B0603020202020204" pitchFamily="34" charset="0"/>
                <a:ea typeface="Calibri" panose="020F0502020204030204" pitchFamily="34" charset="0"/>
                <a:cs typeface="Times New Roman" panose="02020603050405020304" pitchFamily="18" charset="0"/>
              </a:rPr>
              <a:t>GPS can be used to determine the location of the farmers and then by using the climate data of that region, we can suggest other crops which can be grown on that soil. </a:t>
            </a:r>
            <a:endParaRPr lang="en-IN" sz="2400" dirty="0">
              <a:effectLst/>
              <a:latin typeface="Trebuchet MS" panose="020B060302020202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effectLst/>
                <a:latin typeface="Trebuchet MS" panose="020B0603020202020204" pitchFamily="34" charset="0"/>
                <a:ea typeface="Calibri" panose="020F0502020204030204" pitchFamily="34" charset="0"/>
                <a:cs typeface="Times New Roman" panose="02020603050405020304" pitchFamily="18" charset="0"/>
              </a:rPr>
              <a:t>This can also be used in households. People are busy these days and don’t have time to water plants. Thus by automating this process it can save a lot of plants and saves people’s time.</a:t>
            </a:r>
            <a:endParaRPr lang="en-IN" sz="2400" dirty="0">
              <a:effectLst/>
              <a:latin typeface="Trebuchet MS" panose="020B060302020202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effectLst/>
                <a:latin typeface="Trebuchet MS" panose="020B0603020202020204" pitchFamily="34" charset="0"/>
                <a:ea typeface="Calibri" panose="020F0502020204030204" pitchFamily="34" charset="0"/>
                <a:cs typeface="Times New Roman" panose="02020603050405020304" pitchFamily="18" charset="0"/>
              </a:rPr>
              <a:t>It can be used to water plants in small gardens. </a:t>
            </a:r>
            <a:endParaRPr lang="en-IN" sz="2400" dirty="0">
              <a:effectLst/>
              <a:latin typeface="Trebuchet MS" panose="020B0603020202020204" pitchFamily="34" charset="0"/>
              <a:ea typeface="Calibri" panose="020F0502020204030204" pitchFamily="34" charset="0"/>
              <a:cs typeface="Times New Roman" panose="02020603050405020304" pitchFamily="18" charset="0"/>
            </a:endParaRPr>
          </a:p>
          <a:p>
            <a:pPr marL="342900" indent="-342900">
              <a:buFont typeface="Arial" panose="020B0604020202020204" pitchFamily="34" charset="0"/>
              <a:buChar char="•"/>
            </a:pPr>
            <a:r>
              <a:rPr lang="en-US" sz="2400" dirty="0">
                <a:effectLst/>
                <a:latin typeface="Trebuchet MS" panose="020B0603020202020204" pitchFamily="34" charset="0"/>
                <a:ea typeface="Calibri" panose="020F0502020204030204" pitchFamily="34" charset="0"/>
                <a:cs typeface="Times New Roman" panose="02020603050405020304" pitchFamily="18" charset="0"/>
              </a:rPr>
              <a:t>Alexa/Google Home/Siri can be used to control the pump. </a:t>
            </a:r>
            <a:endParaRPr lang="en-IN" sz="2400" dirty="0">
              <a:effectLst/>
              <a:latin typeface="Trebuchet MS" panose="020B0603020202020204" pitchFamily="34" charset="0"/>
              <a:ea typeface="Calibri" panose="020F0502020204030204" pitchFamily="34" charset="0"/>
              <a:cs typeface="Times New Roman" panose="02020603050405020304" pitchFamily="18" charset="0"/>
            </a:endParaRPr>
          </a:p>
          <a:p>
            <a:pPr marL="240631" indent="-240631" defTabSz="685781">
              <a:lnSpc>
                <a:spcPct val="90000"/>
              </a:lnSpc>
              <a:spcBef>
                <a:spcPts val="700"/>
              </a:spcBef>
              <a:buSzPct val="100000"/>
              <a:buChar char="•"/>
              <a:defRPr sz="2400">
                <a:latin typeface="Trebuchet MS"/>
                <a:ea typeface="Trebuchet MS"/>
                <a:cs typeface="Trebuchet MS"/>
                <a:sym typeface="Trebuchet MS"/>
              </a:defRPr>
            </a:pPr>
            <a:endParaRPr dirty="0"/>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References"/>
          <p:cNvSpPr txBox="1">
            <a:spLocks noGrp="1"/>
          </p:cNvSpPr>
          <p:nvPr>
            <p:ph type="title"/>
          </p:nvPr>
        </p:nvSpPr>
        <p:spPr>
          <a:prstGeom prst="rect">
            <a:avLst/>
          </a:prstGeom>
        </p:spPr>
        <p:txBody>
          <a:bodyPr/>
          <a:lstStyle/>
          <a:p>
            <a:r>
              <a:t>References</a:t>
            </a:r>
          </a:p>
        </p:txBody>
      </p:sp>
      <p:sp>
        <p:nvSpPr>
          <p:cNvPr id="345" name="G. Sushanth and S. Sujatha, &quot;IOT Based Smart Agriculture System,&quot; 2018 International Conference on Wireless Communications, Signal Processing and Networking (WiSPNET), Chennai, India, 2018, pp. 1-4, doi: 10.1109/WiSPNET.2018.8538702.…"/>
          <p:cNvSpPr txBox="1">
            <a:spLocks noGrp="1"/>
          </p:cNvSpPr>
          <p:nvPr>
            <p:ph type="body" idx="1"/>
          </p:nvPr>
        </p:nvSpPr>
        <p:spPr>
          <a:xfrm>
            <a:off x="397160" y="951344"/>
            <a:ext cx="11508514" cy="5634185"/>
          </a:xfrm>
          <a:prstGeom prst="rect">
            <a:avLst/>
          </a:prstGeom>
        </p:spPr>
        <p:txBody>
          <a:bodyPr/>
          <a:lstStyle/>
          <a:p>
            <a:pPr marL="109186" indent="-109186" defTabSz="452627">
              <a:lnSpc>
                <a:spcPct val="100000"/>
              </a:lnSpc>
              <a:spcBef>
                <a:spcPts val="0"/>
              </a:spcBef>
              <a:buFontTx/>
              <a:defRPr sz="1584">
                <a:solidFill>
                  <a:srgbClr val="000000"/>
                </a:solidFill>
                <a:uFill>
                  <a:solidFill>
                    <a:srgbClr val="000000"/>
                  </a:solidFill>
                </a:uFill>
                <a:latin typeface="Helvetica Neue"/>
                <a:ea typeface="Helvetica Neue"/>
                <a:cs typeface="Helvetica Neue"/>
                <a:sym typeface="Helvetica Neue"/>
              </a:defRPr>
            </a:pPr>
            <a:r>
              <a:t>G. Sushanth and S. Sujatha, "IOT Based Smart Agriculture System," 2018 International Conference on Wireless Communications, Signal Processing and Networking (WiSPNET), Chennai, India, 2018, pp. 1-4, doi: 10.1109/WiSPNET.2018.8538702.</a:t>
            </a:r>
          </a:p>
          <a:p>
            <a:pPr marL="109186" indent="-109186" defTabSz="452627">
              <a:lnSpc>
                <a:spcPct val="100000"/>
              </a:lnSpc>
              <a:spcBef>
                <a:spcPts val="0"/>
              </a:spcBef>
              <a:buFontTx/>
              <a:defRPr sz="1584">
                <a:solidFill>
                  <a:srgbClr val="333333"/>
                </a:solidFill>
                <a:uFill>
                  <a:solidFill>
                    <a:srgbClr val="333333"/>
                  </a:solidFill>
                </a:uFill>
                <a:latin typeface="+mj-lt"/>
                <a:ea typeface="+mj-ea"/>
                <a:cs typeface="+mj-cs"/>
                <a:sym typeface="Helvetica"/>
              </a:defRPr>
            </a:pPr>
            <a:r>
              <a:t>G. Shanmugasundaram, K. K. Prasanth, G. Magesh and B. Sriram, "Automated Irrigation System," 2019 IEEE International Conference on System, Computation, Automation and Networking (ICSCAN), Pondicherry, India, 2019, pp. 1-6, doi: 10.1109/ICSCAN.2019.8878737.</a:t>
            </a:r>
          </a:p>
          <a:p>
            <a:pPr marL="109186" indent="-109186" defTabSz="452627">
              <a:lnSpc>
                <a:spcPct val="100000"/>
              </a:lnSpc>
              <a:spcBef>
                <a:spcPts val="0"/>
              </a:spcBef>
              <a:buFontTx/>
              <a:defRPr sz="1584">
                <a:solidFill>
                  <a:srgbClr val="333333"/>
                </a:solidFill>
                <a:uFill>
                  <a:solidFill>
                    <a:srgbClr val="333333"/>
                  </a:solidFill>
                </a:uFill>
                <a:latin typeface="+mj-lt"/>
                <a:ea typeface="+mj-ea"/>
                <a:cs typeface="+mj-cs"/>
                <a:sym typeface="Helvetica"/>
              </a:defRPr>
            </a:pPr>
            <a:r>
              <a:t>S. B. Saraf and D. H. Gawali, "IoT based smart irrigation monitoring and controlling system," 2017 2nd IEEE International Conference on Recent Trends in Electronics, Information &amp; Communication Technology (RTEICT), Bangalore, India, 2017, pp. 815-819, doi: 10.1109/RTEICT.2017.8256711</a:t>
            </a:r>
          </a:p>
          <a:p>
            <a:pPr marL="109186" indent="-109186" defTabSz="452627">
              <a:lnSpc>
                <a:spcPct val="100000"/>
              </a:lnSpc>
              <a:spcBef>
                <a:spcPts val="0"/>
              </a:spcBef>
              <a:buFontTx/>
              <a:defRPr sz="1584">
                <a:solidFill>
                  <a:srgbClr val="333333"/>
                </a:solidFill>
                <a:uFill>
                  <a:solidFill>
                    <a:srgbClr val="333333"/>
                  </a:solidFill>
                </a:uFill>
                <a:latin typeface="+mj-lt"/>
                <a:ea typeface="+mj-ea"/>
                <a:cs typeface="+mj-cs"/>
                <a:sym typeface="Helvetica"/>
              </a:defRPr>
            </a:pPr>
            <a:r>
              <a:t>Neha K. Nawandar, Vishal R. Satpute, IoT based low cost and intelligent module for smart irrigation system,Computers and Electronics in Agriculture,Volume 162,2019,Pages 979-990, </a:t>
            </a:r>
            <a:r>
              <a:rPr u="sng">
                <a:solidFill>
                  <a:srgbClr val="0000FF"/>
                </a:solidFill>
                <a:uFill>
                  <a:solidFill>
                    <a:srgbClr val="0000FF"/>
                  </a:solidFill>
                </a:uFill>
                <a:latin typeface="Helvetica Neue"/>
                <a:ea typeface="Helvetica Neue"/>
                <a:cs typeface="Helvetica Neue"/>
                <a:sym typeface="Helvetica Neue"/>
                <a:hlinkClick r:id="rId2"/>
              </a:rPr>
              <a:t>https://doi.org/10.1016/j.compag.2019.05.027</a:t>
            </a:r>
            <a:r>
              <a:t>.(</a:t>
            </a:r>
            <a:r>
              <a:rPr u="sng">
                <a:solidFill>
                  <a:srgbClr val="0000FF"/>
                </a:solidFill>
                <a:uFill>
                  <a:solidFill>
                    <a:srgbClr val="0000FF"/>
                  </a:solidFill>
                </a:uFill>
                <a:latin typeface="Helvetica Neue"/>
                <a:ea typeface="Helvetica Neue"/>
                <a:cs typeface="Helvetica Neue"/>
                <a:sym typeface="Helvetica Neue"/>
                <a:hlinkClick r:id="rId3"/>
              </a:rPr>
              <a:t>https://www.sciencedirect.com/science/article/pii/S0168169918318076</a:t>
            </a:r>
            <a:r>
              <a:t>)</a:t>
            </a:r>
          </a:p>
          <a:p>
            <a:pPr marL="109186" indent="-109186" defTabSz="452627">
              <a:lnSpc>
                <a:spcPct val="107916"/>
              </a:lnSpc>
              <a:buFontTx/>
              <a:defRPr sz="1584"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4"/>
              </a:rPr>
              <a:t>https://www.iotforall.com/iot-applications-in-agriculture#:~:text=To%20meet%20the%20needs%20of,gain%20a%20much%2Dneeded%20edge.&amp;text=In%20IoT%2Dbased%20smart%20farming,%2C%20soil%20moisture%2C%20etc</a:t>
            </a:r>
            <a:r>
              <a:rPr u="none">
                <a:solidFill>
                  <a:srgbClr val="000000"/>
                </a:solidFill>
                <a:uFill>
                  <a:solidFill>
                    <a:srgbClr val="000000"/>
                  </a:solidFill>
                </a:uFill>
              </a:rPr>
              <a:t>.)</a:t>
            </a:r>
            <a:endParaRPr>
              <a:solidFill>
                <a:srgbClr val="000000"/>
              </a:solidFill>
              <a:uFill>
                <a:solidFill>
                  <a:srgbClr val="000000"/>
                </a:solidFill>
              </a:uFill>
            </a:endParaRPr>
          </a:p>
          <a:p>
            <a:pPr marL="109186" indent="-109186" defTabSz="452627">
              <a:lnSpc>
                <a:spcPct val="107916"/>
              </a:lnSpc>
              <a:buFontTx/>
              <a:defRPr sz="1584"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5"/>
              </a:rPr>
              <a:t>https://www.digiteum.com/iot-agriculture/</a:t>
            </a:r>
            <a:endParaRPr>
              <a:solidFill>
                <a:srgbClr val="000000"/>
              </a:solidFill>
              <a:uFill>
                <a:solidFill>
                  <a:srgbClr val="000000"/>
                </a:solidFill>
              </a:uFill>
            </a:endParaRPr>
          </a:p>
          <a:p>
            <a:pPr marL="109186" indent="-109186" defTabSz="452627">
              <a:lnSpc>
                <a:spcPct val="107916"/>
              </a:lnSpc>
              <a:buFontTx/>
              <a:defRPr sz="1584"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6"/>
              </a:rPr>
              <a:t>https://easternpeak.com/blog/iot-in-agriculture-technology-use-cases-for-smart-farming-and-challenges-to-consider/</a:t>
            </a:r>
            <a:endParaRPr>
              <a:solidFill>
                <a:srgbClr val="000000"/>
              </a:solidFill>
              <a:uFill>
                <a:solidFill>
                  <a:srgbClr val="000000"/>
                </a:solidFill>
              </a:uFill>
            </a:endParaRPr>
          </a:p>
          <a:p>
            <a:pPr marL="109186" indent="-109186" defTabSz="452627">
              <a:lnSpc>
                <a:spcPct val="107916"/>
              </a:lnSpc>
              <a:buFontTx/>
              <a:defRPr sz="1584"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7"/>
              </a:rPr>
              <a:t>https://www.electronicsforu.com/electronics-projects/hardware-diy/iot-based-smart-agriculture-system</a:t>
            </a:r>
            <a:endParaRPr>
              <a:solidFill>
                <a:srgbClr val="000000"/>
              </a:solidFill>
              <a:uFill>
                <a:solidFill>
                  <a:srgbClr val="000000"/>
                </a:solidFill>
              </a:uFill>
            </a:endParaRPr>
          </a:p>
          <a:p>
            <a:pPr marL="109186" indent="-109186" defTabSz="452627">
              <a:lnSpc>
                <a:spcPct val="107916"/>
              </a:lnSpc>
              <a:buFontTx/>
              <a:defRPr sz="1584"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8"/>
              </a:rPr>
              <a:t>https://create.arduino.cc/projecthub/apoorvtripathi1999/smart-farming-system-0aa139</a:t>
            </a:r>
            <a:endParaRPr>
              <a:solidFill>
                <a:srgbClr val="000000"/>
              </a:solidFill>
              <a:uFill>
                <a:solidFill>
                  <a:srgbClr val="000000"/>
                </a:solidFill>
              </a:uFill>
            </a:endParaRPr>
          </a:p>
          <a:p>
            <a:pPr marL="109186" indent="-109186" defTabSz="452627">
              <a:lnSpc>
                <a:spcPct val="107916"/>
              </a:lnSpc>
              <a:buFontTx/>
              <a:defRPr sz="1584" u="sng">
                <a:solidFill>
                  <a:srgbClr val="0563C1"/>
                </a:solidFill>
                <a:uFill>
                  <a:solidFill>
                    <a:srgbClr val="0563C1"/>
                  </a:solidFill>
                </a:uFill>
                <a:latin typeface="+mn-lt"/>
                <a:ea typeface="+mn-ea"/>
                <a:cs typeface="+mn-cs"/>
                <a:sym typeface="Calibri"/>
              </a:defRPr>
            </a:pPr>
            <a:r>
              <a:rPr>
                <a:solidFill>
                  <a:srgbClr val="0000FF"/>
                </a:solidFill>
                <a:uFill>
                  <a:solidFill>
                    <a:srgbClr val="0000FF"/>
                  </a:solidFill>
                </a:uFill>
                <a:hlinkClick r:id="rId9"/>
              </a:rPr>
              <a:t>https://www.biz4intellia.com/blog/5-applications-of-iot-in-agriculture/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Title 1"/>
          <p:cNvSpPr txBox="1">
            <a:spLocks noGrp="1"/>
          </p:cNvSpPr>
          <p:nvPr>
            <p:ph type="title"/>
          </p:nvPr>
        </p:nvSpPr>
        <p:spPr>
          <a:xfrm>
            <a:off x="1644070" y="0"/>
            <a:ext cx="8201892" cy="609600"/>
          </a:xfrm>
          <a:prstGeom prst="rect">
            <a:avLst/>
          </a:prstGeom>
        </p:spPr>
        <p:txBody>
          <a:bodyPr/>
          <a:lstStyle/>
          <a:p>
            <a:r>
              <a:t>Literature Review-1</a:t>
            </a:r>
          </a:p>
        </p:txBody>
      </p:sp>
      <p:graphicFrame>
        <p:nvGraphicFramePr>
          <p:cNvPr id="181" name="Table 4"/>
          <p:cNvGraphicFramePr/>
          <p:nvPr/>
        </p:nvGraphicFramePr>
        <p:xfrm>
          <a:off x="396875" y="950912"/>
          <a:ext cx="11538318" cy="5288080"/>
        </p:xfrm>
        <a:graphic>
          <a:graphicData uri="http://schemas.openxmlformats.org/drawingml/2006/table">
            <a:tbl>
              <a:tblPr bandRow="1">
                <a:tableStyleId>{4C3C2611-4C71-4FC5-86AE-919BDF0F9419}</a:tableStyleId>
              </a:tblPr>
              <a:tblGrid>
                <a:gridCol w="4068021">
                  <a:extLst>
                    <a:ext uri="{9D8B030D-6E8A-4147-A177-3AD203B41FA5}">
                      <a16:colId xmlns:a16="http://schemas.microsoft.com/office/drawing/2014/main" val="20000"/>
                    </a:ext>
                  </a:extLst>
                </a:gridCol>
                <a:gridCol w="3563339">
                  <a:extLst>
                    <a:ext uri="{9D8B030D-6E8A-4147-A177-3AD203B41FA5}">
                      <a16:colId xmlns:a16="http://schemas.microsoft.com/office/drawing/2014/main" val="20001"/>
                    </a:ext>
                  </a:extLst>
                </a:gridCol>
                <a:gridCol w="3906958">
                  <a:extLst>
                    <a:ext uri="{9D8B030D-6E8A-4147-A177-3AD203B41FA5}">
                      <a16:colId xmlns:a16="http://schemas.microsoft.com/office/drawing/2014/main" val="20002"/>
                    </a:ext>
                  </a:extLst>
                </a:gridCol>
              </a:tblGrid>
              <a:tr h="370840">
                <a:tc gridSpan="3">
                  <a:txBody>
                    <a:bodyPr/>
                    <a:lstStyle/>
                    <a:p>
                      <a:pPr algn="ctr" defTabSz="685781">
                        <a:defRPr sz="1400" b="1">
                          <a:solidFill>
                            <a:srgbClr val="FFFFFF"/>
                          </a:solidFill>
                        </a:defRPr>
                      </a:pPr>
                      <a:r>
                        <a:t>     </a:t>
                      </a:r>
                      <a:r>
                        <a:rPr sz="1900">
                          <a:solidFill>
                            <a:srgbClr val="000000"/>
                          </a:solidFill>
                        </a:rPr>
                        <a:t>AUTHOR:  G.Sushanth and S.Sujatha</a:t>
                      </a:r>
                      <a:r>
                        <a:t> </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101600">
                      <a:solidFill>
                        <a:srgbClr val="FFFFFF"/>
                      </a:solidFill>
                      <a:miter lim="400000"/>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gridSpan="3">
                  <a:txBody>
                    <a:bodyPr/>
                    <a:lstStyle/>
                    <a:p>
                      <a:pPr lvl="1" indent="457200" algn="ctr" defTabSz="457200">
                        <a:defRPr sz="1700" b="1">
                          <a:uFill>
                            <a:solidFill>
                              <a:srgbClr val="000000"/>
                            </a:solidFill>
                          </a:uFill>
                          <a:latin typeface="Helvetica Neue"/>
                          <a:ea typeface="Helvetica Neue"/>
                          <a:cs typeface="Helvetica Neue"/>
                          <a:sym typeface="Helvetica Neue"/>
                        </a:defRPr>
                      </a:pPr>
                      <a:r>
                        <a:t>PAPER : IOT Based Smart Agriculture System</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101600">
                      <a:solidFill>
                        <a:srgbClr val="FFFFFF"/>
                      </a:solidFill>
                      <a:miter lim="400000"/>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0840">
                <a:tc>
                  <a:txBody>
                    <a:bodyPr/>
                    <a:lstStyle/>
                    <a:p>
                      <a:pPr algn="l" defTabSz="685781">
                        <a:defRPr sz="1800"/>
                      </a:pPr>
                      <a:r>
                        <a:rPr sz="1400" b="1">
                          <a:solidFill>
                            <a:srgbClr val="FFFFFF"/>
                          </a:solidFill>
                        </a:rPr>
                        <a:t>SUMMARY</a:t>
                      </a:r>
                    </a:p>
                  </a:txBody>
                  <a:tcPr marL="45720" marR="45720" horzOverflow="overflow">
                    <a:lnL w="12700">
                      <a:solidFill>
                        <a:srgbClr val="FFFFFF"/>
                      </a:solidFill>
                    </a:lnL>
                    <a:lnR w="12700">
                      <a:solidFill>
                        <a:srgbClr val="FFFFFF"/>
                      </a:solidFill>
                    </a:lnR>
                    <a:lnT w="101600">
                      <a:solidFill>
                        <a:srgbClr val="FFFFFF"/>
                      </a:solidFill>
                      <a:miter lim="400000"/>
                    </a:lnT>
                    <a:lnB w="38100">
                      <a:solidFill>
                        <a:srgbClr val="FFFFFF"/>
                      </a:solidFill>
                    </a:lnB>
                    <a:solidFill>
                      <a:schemeClr val="accent1"/>
                    </a:solidFill>
                  </a:tcPr>
                </a:tc>
                <a:tc>
                  <a:txBody>
                    <a:bodyPr/>
                    <a:lstStyle/>
                    <a:p>
                      <a:pPr algn="l" defTabSz="685781">
                        <a:defRPr sz="1800"/>
                      </a:pPr>
                      <a:r>
                        <a:rPr sz="1400" b="1">
                          <a:solidFill>
                            <a:srgbClr val="FFFFFF"/>
                          </a:solidFill>
                        </a:rPr>
                        <a:t>REMARK</a:t>
                      </a:r>
                    </a:p>
                  </a:txBody>
                  <a:tcPr marL="45720" marR="45720" horzOverflow="overflow">
                    <a:lnL w="12700">
                      <a:solidFill>
                        <a:srgbClr val="FFFFFF"/>
                      </a:solidFill>
                    </a:lnL>
                    <a:lnR w="12700">
                      <a:solidFill>
                        <a:srgbClr val="FFFFFF"/>
                      </a:solidFill>
                    </a:lnR>
                    <a:lnT w="101600">
                      <a:solidFill>
                        <a:srgbClr val="FFFFFF"/>
                      </a:solidFill>
                      <a:miter lim="400000"/>
                    </a:lnT>
                    <a:lnB w="38100">
                      <a:solidFill>
                        <a:srgbClr val="FFFFFF"/>
                      </a:solidFill>
                    </a:lnB>
                    <a:solidFill>
                      <a:schemeClr val="accent1"/>
                    </a:solidFill>
                  </a:tcPr>
                </a:tc>
                <a:tc>
                  <a:txBody>
                    <a:bodyPr/>
                    <a:lstStyle/>
                    <a:p>
                      <a:pPr algn="l" defTabSz="685781">
                        <a:defRPr sz="1800"/>
                      </a:pPr>
                      <a:r>
                        <a:rPr sz="1500" b="1">
                          <a:solidFill>
                            <a:srgbClr val="FFFFFF"/>
                          </a:solidFill>
                        </a:rPr>
                        <a:t>PUBLICATION DETAILS</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38100">
                      <a:solidFill>
                        <a:srgbClr val="FFFFFF"/>
                      </a:solidFill>
                    </a:lnB>
                    <a:solidFill>
                      <a:schemeClr val="accent1"/>
                    </a:solidFill>
                  </a:tcPr>
                </a:tc>
                <a:extLst>
                  <a:ext uri="{0D108BD9-81ED-4DB2-BD59-A6C34878D82A}">
                    <a16:rowId xmlns:a16="http://schemas.microsoft.com/office/drawing/2014/main" val="10002"/>
                  </a:ext>
                </a:extLst>
              </a:tr>
              <a:tr h="4165400">
                <a:tc>
                  <a:txBody>
                    <a:bodyPr/>
                    <a:lstStyle/>
                    <a:p>
                      <a:pPr marL="160420" indent="-160420" algn="l" defTabSz="457200">
                        <a:buSzPct val="100000"/>
                        <a:buChar char="•"/>
                        <a:defRPr sz="1600">
                          <a:uFill>
                            <a:solidFill>
                              <a:srgbClr val="000000"/>
                            </a:solidFill>
                          </a:uFill>
                          <a:latin typeface="Helvetica Neue"/>
                          <a:ea typeface="Helvetica Neue"/>
                          <a:cs typeface="Helvetica Neue"/>
                          <a:sym typeface="Helvetica Neue"/>
                        </a:defRPr>
                      </a:pPr>
                      <a:r>
                        <a:t>Paper proposes a Smart agriculture System that uses technologies such as</a:t>
                      </a:r>
                      <a:r>
                        <a:rPr b="1"/>
                        <a:t> Arduino</a:t>
                      </a:r>
                      <a:r>
                        <a:t>, </a:t>
                      </a:r>
                      <a:r>
                        <a:rPr b="1"/>
                        <a:t>IOT</a:t>
                      </a:r>
                      <a:r>
                        <a:t> and </a:t>
                      </a:r>
                      <a:r>
                        <a:rPr b="1"/>
                        <a:t>Wireless Sensor Network</a:t>
                      </a:r>
                    </a:p>
                    <a:p>
                      <a:pPr marL="160420" indent="-160420" algn="l" defTabSz="457200">
                        <a:buSzPct val="100000"/>
                        <a:buChar char="•"/>
                        <a:defRPr sz="1600">
                          <a:uFill>
                            <a:solidFill>
                              <a:srgbClr val="000000"/>
                            </a:solidFill>
                          </a:uFill>
                          <a:latin typeface="Helvetica Neue"/>
                          <a:ea typeface="Helvetica Neue"/>
                          <a:cs typeface="Helvetica Neue"/>
                          <a:sym typeface="Helvetica Neue"/>
                        </a:defRPr>
                      </a:pPr>
                      <a:r>
                        <a:t>Includes development of a system which can </a:t>
                      </a:r>
                      <a:r>
                        <a:rPr b="1"/>
                        <a:t>monitor temperature, humidity, moisture </a:t>
                      </a:r>
                      <a:r>
                        <a:t>through sensors using Arduino board </a:t>
                      </a:r>
                    </a:p>
                    <a:p>
                      <a:pPr marL="160420" indent="-160420" algn="l" defTabSz="457200">
                        <a:buSzPct val="100000"/>
                        <a:buChar char="•"/>
                        <a:defRPr sz="1600">
                          <a:uFill>
                            <a:solidFill>
                              <a:srgbClr val="000000"/>
                            </a:solidFill>
                          </a:uFill>
                          <a:latin typeface="Helvetica Neue"/>
                          <a:ea typeface="Helvetica Neue"/>
                          <a:cs typeface="Helvetica Neue"/>
                          <a:sym typeface="Helvetica Neue"/>
                        </a:defRPr>
                      </a:pPr>
                      <a:r>
                        <a:t>in case of any </a:t>
                      </a:r>
                      <a:r>
                        <a:rPr b="1"/>
                        <a:t>discrepancy</a:t>
                      </a:r>
                      <a:r>
                        <a:t> send a SMS notification as well as a notification on the application developed for the same to the farmer's smartphone using Wi-Fi/3G/4G.</a:t>
                      </a:r>
                    </a:p>
                  </a:txBody>
                  <a:tcPr marL="45720" marR="45720" horzOverflow="overflow">
                    <a:lnL w="12700">
                      <a:solidFill>
                        <a:srgbClr val="FFFFFF"/>
                      </a:solidFill>
                    </a:lnL>
                    <a:lnR w="12700">
                      <a:solidFill>
                        <a:srgbClr val="FFFFFF"/>
                      </a:solidFill>
                    </a:lnR>
                    <a:lnT w="38100">
                      <a:solidFill>
                        <a:srgbClr val="FFFFFF"/>
                      </a:solidFill>
                    </a:lnT>
                    <a:lnB w="101600">
                      <a:solidFill>
                        <a:srgbClr val="FFFFFF"/>
                      </a:solidFill>
                      <a:miter lim="400000"/>
                    </a:lnB>
                    <a:solidFill>
                      <a:srgbClr val="D0DEEF"/>
                    </a:solidFill>
                  </a:tcPr>
                </a:tc>
                <a:tc>
                  <a:txBody>
                    <a:bodyPr/>
                    <a:lstStyle/>
                    <a:p>
                      <a:pPr marL="150394" indent="-150394" algn="l" defTabSz="457200">
                        <a:buSzPct val="100000"/>
                        <a:buChar char="•"/>
                        <a:defRPr sz="1500">
                          <a:solidFill>
                            <a:srgbClr val="333333"/>
                          </a:solidFill>
                          <a:latin typeface="Georgia"/>
                          <a:ea typeface="Georgia"/>
                          <a:cs typeface="Georgia"/>
                          <a:sym typeface="Georgia"/>
                        </a:defRPr>
                      </a:pPr>
                      <a:r>
                        <a:t>This system can recommend farmer whether or not, is there a need for irrigation. </a:t>
                      </a:r>
                    </a:p>
                    <a:p>
                      <a:pPr marL="150394" indent="-150394" algn="l" defTabSz="457200">
                        <a:buSzPct val="100000"/>
                        <a:buChar char="•"/>
                        <a:defRPr sz="1500">
                          <a:solidFill>
                            <a:srgbClr val="333333"/>
                          </a:solidFill>
                          <a:latin typeface="Georgia"/>
                          <a:ea typeface="Georgia"/>
                          <a:cs typeface="Georgia"/>
                          <a:sym typeface="Georgia"/>
                        </a:defRPr>
                      </a:pPr>
                      <a:r>
                        <a:t>Continuous internet connectivity is required. This can be overcome by extending the system to send suggestion via SMS to the farmer directly on his mobile using GSM module instead of mobile app.</a:t>
                      </a:r>
                    </a:p>
                  </a:txBody>
                  <a:tcPr marL="45720" marR="45720" horzOverflow="overflow">
                    <a:lnL w="12700">
                      <a:solidFill>
                        <a:srgbClr val="FFFFFF"/>
                      </a:solidFill>
                    </a:lnL>
                    <a:lnR w="12700">
                      <a:solidFill>
                        <a:srgbClr val="FFFFFF"/>
                      </a:solidFill>
                    </a:lnR>
                    <a:lnT w="38100">
                      <a:solidFill>
                        <a:srgbClr val="FFFFFF"/>
                      </a:solidFill>
                    </a:lnT>
                    <a:lnB w="101600">
                      <a:solidFill>
                        <a:srgbClr val="FFFFFF"/>
                      </a:solidFill>
                      <a:miter lim="400000"/>
                    </a:lnB>
                    <a:solidFill>
                      <a:srgbClr val="D0DEEF"/>
                    </a:solidFill>
                  </a:tcPr>
                </a:tc>
                <a:tc>
                  <a:txBody>
                    <a:bodyPr/>
                    <a:lstStyle/>
                    <a:p>
                      <a:pPr algn="l" defTabSz="457200">
                        <a:defRPr sz="1600" b="1">
                          <a:solidFill>
                            <a:srgbClr val="333333"/>
                          </a:solidFill>
                          <a:uFill>
                            <a:solidFill>
                              <a:srgbClr val="333333"/>
                            </a:solidFill>
                          </a:uFill>
                          <a:latin typeface="+mj-lt"/>
                          <a:ea typeface="+mj-ea"/>
                          <a:cs typeface="+mj-cs"/>
                          <a:sym typeface="Helvetica"/>
                        </a:defRPr>
                      </a:pPr>
                      <a:r>
                        <a:t>Published in: </a:t>
                      </a:r>
                      <a:r>
                        <a:rPr b="0" u="sng">
                          <a:solidFill>
                            <a:srgbClr val="0000FF"/>
                          </a:solidFill>
                          <a:uFill>
                            <a:solidFill>
                              <a:srgbClr val="0000FF"/>
                            </a:solidFill>
                          </a:uFill>
                          <a:hlinkClick r:id="rId2"/>
                        </a:rPr>
                        <a:t>2018 International Conference on Wireless Communications, Signal Processing and Networking (WiSPNET)</a:t>
                      </a:r>
                    </a:p>
                    <a:p>
                      <a:pPr algn="l" defTabSz="457200">
                        <a:defRPr sz="1600" b="1">
                          <a:solidFill>
                            <a:srgbClr val="333333"/>
                          </a:solidFill>
                          <a:uFill>
                            <a:solidFill>
                              <a:srgbClr val="333333"/>
                            </a:solidFill>
                          </a:uFill>
                          <a:latin typeface="+mj-lt"/>
                          <a:ea typeface="+mj-ea"/>
                          <a:cs typeface="+mj-cs"/>
                          <a:sym typeface="Helvetica"/>
                        </a:defRPr>
                      </a:pPr>
                      <a:r>
                        <a:t>Date of Conference: </a:t>
                      </a:r>
                      <a:r>
                        <a:rPr b="0"/>
                        <a:t>22-24 March 2018</a:t>
                      </a:r>
                      <a:endParaRPr>
                        <a:uFill>
                          <a:solidFill>
                            <a:srgbClr val="000000"/>
                          </a:solidFill>
                        </a:uFill>
                        <a:latin typeface="Helvetica Neue"/>
                        <a:ea typeface="Helvetica Neue"/>
                        <a:cs typeface="Helvetica Neue"/>
                        <a:sym typeface="Helvetica Neue"/>
                      </a:endParaRPr>
                    </a:p>
                    <a:p>
                      <a:pPr algn="l" defTabSz="457200">
                        <a:defRPr sz="1600" b="1">
                          <a:solidFill>
                            <a:srgbClr val="333333"/>
                          </a:solidFill>
                          <a:uFill>
                            <a:solidFill>
                              <a:srgbClr val="333333"/>
                            </a:solidFill>
                          </a:uFill>
                          <a:latin typeface="+mj-lt"/>
                          <a:ea typeface="+mj-ea"/>
                          <a:cs typeface="+mj-cs"/>
                          <a:sym typeface="Helvetica"/>
                        </a:defRPr>
                      </a:pPr>
                      <a:r>
                        <a:t>Date Added to IEEE </a:t>
                      </a:r>
                      <a:r>
                        <a:rPr i="1"/>
                        <a:t>Xplore</a:t>
                      </a:r>
                      <a:r>
                        <a:t>: </a:t>
                      </a:r>
                      <a:r>
                        <a:rPr b="0"/>
                        <a:t>19 November 2018</a:t>
                      </a:r>
                      <a:endParaRPr>
                        <a:uFill>
                          <a:solidFill>
                            <a:srgbClr val="000000"/>
                          </a:solidFill>
                        </a:uFill>
                        <a:latin typeface="Helvetica Neue"/>
                        <a:ea typeface="Helvetica Neue"/>
                        <a:cs typeface="Helvetica Neue"/>
                        <a:sym typeface="Helvetica Neue"/>
                      </a:endParaRPr>
                    </a:p>
                    <a:p>
                      <a:pPr algn="l" defTabSz="457200">
                        <a:defRPr sz="1600" b="1">
                          <a:solidFill>
                            <a:srgbClr val="333333"/>
                          </a:solidFill>
                          <a:uFill>
                            <a:solidFill>
                              <a:srgbClr val="333333"/>
                            </a:solidFill>
                          </a:uFill>
                          <a:latin typeface="+mj-lt"/>
                          <a:ea typeface="+mj-ea"/>
                          <a:cs typeface="+mj-cs"/>
                          <a:sym typeface="Helvetica"/>
                        </a:defRPr>
                      </a:pPr>
                      <a:r>
                        <a:t>ISBN Information:</a:t>
                      </a:r>
                    </a:p>
                    <a:p>
                      <a:pPr algn="l" defTabSz="457200">
                        <a:defRPr sz="1600" b="1">
                          <a:solidFill>
                            <a:srgbClr val="333333"/>
                          </a:solidFill>
                          <a:uFill>
                            <a:solidFill>
                              <a:srgbClr val="333333"/>
                            </a:solidFill>
                          </a:uFill>
                          <a:latin typeface="+mj-lt"/>
                          <a:ea typeface="+mj-ea"/>
                          <a:cs typeface="+mj-cs"/>
                          <a:sym typeface="Helvetica"/>
                        </a:defRPr>
                      </a:pPr>
                      <a:r>
                        <a:t>INSPEC Accession Number: </a:t>
                      </a:r>
                      <a:r>
                        <a:rPr b="0"/>
                        <a:t>18269070</a:t>
                      </a:r>
                      <a:endParaRPr>
                        <a:uFill>
                          <a:solidFill>
                            <a:srgbClr val="000000"/>
                          </a:solidFill>
                        </a:uFill>
                        <a:latin typeface="Helvetica Neue"/>
                        <a:ea typeface="Helvetica Neue"/>
                        <a:cs typeface="Helvetica Neue"/>
                        <a:sym typeface="Helvetica Neue"/>
                      </a:endParaRPr>
                    </a:p>
                    <a:p>
                      <a:pPr algn="l" defTabSz="457200">
                        <a:defRPr sz="1600" b="1">
                          <a:solidFill>
                            <a:srgbClr val="333333"/>
                          </a:solidFill>
                          <a:uFill>
                            <a:solidFill>
                              <a:srgbClr val="333333"/>
                            </a:solidFill>
                          </a:uFill>
                          <a:latin typeface="+mj-lt"/>
                          <a:ea typeface="+mj-ea"/>
                          <a:cs typeface="+mj-cs"/>
                          <a:sym typeface="Helvetica"/>
                        </a:defRPr>
                      </a:pPr>
                      <a:r>
                        <a:t>DOI: </a:t>
                      </a:r>
                      <a:r>
                        <a:rPr b="0" u="sng">
                          <a:solidFill>
                            <a:srgbClr val="0000FF"/>
                          </a:solidFill>
                          <a:uFill>
                            <a:solidFill>
                              <a:srgbClr val="0000FF"/>
                            </a:solidFill>
                          </a:uFill>
                          <a:hlinkClick r:id="rId3"/>
                        </a:rPr>
                        <a:t>10.1109/WiSPNET.2018.8538702</a:t>
                      </a:r>
                    </a:p>
                    <a:p>
                      <a:pPr algn="l" defTabSz="457200">
                        <a:defRPr sz="1600" b="1">
                          <a:solidFill>
                            <a:srgbClr val="333333"/>
                          </a:solidFill>
                          <a:uFill>
                            <a:solidFill>
                              <a:srgbClr val="333333"/>
                            </a:solidFill>
                          </a:uFill>
                          <a:latin typeface="+mj-lt"/>
                          <a:ea typeface="+mj-ea"/>
                          <a:cs typeface="+mj-cs"/>
                          <a:sym typeface="Helvetica"/>
                        </a:defRPr>
                      </a:pPr>
                      <a:r>
                        <a:t>Publisher: </a:t>
                      </a:r>
                      <a:r>
                        <a:rPr b="0"/>
                        <a:t>IEEE</a:t>
                      </a:r>
                      <a:endParaRPr>
                        <a:uFill>
                          <a:solidFill>
                            <a:srgbClr val="000000"/>
                          </a:solidFill>
                        </a:uFill>
                        <a:latin typeface="Helvetica Neue"/>
                        <a:ea typeface="Helvetica Neue"/>
                        <a:cs typeface="Helvetica Neue"/>
                        <a:sym typeface="Helvetica Neue"/>
                      </a:endParaRPr>
                    </a:p>
                    <a:p>
                      <a:pPr algn="l" defTabSz="457200">
                        <a:defRPr sz="1600" b="1">
                          <a:solidFill>
                            <a:srgbClr val="333333"/>
                          </a:solidFill>
                          <a:uFill>
                            <a:solidFill>
                              <a:srgbClr val="333333"/>
                            </a:solidFill>
                          </a:uFill>
                          <a:latin typeface="+mj-lt"/>
                          <a:ea typeface="+mj-ea"/>
                          <a:cs typeface="+mj-cs"/>
                          <a:sym typeface="Helvetica"/>
                        </a:defRPr>
                      </a:pPr>
                      <a:r>
                        <a:t>Conference Location: </a:t>
                      </a:r>
                      <a:r>
                        <a:rPr b="0"/>
                        <a:t>Chennai, India</a:t>
                      </a:r>
                    </a:p>
                  </a:txBody>
                  <a:tcPr marL="45720" marR="45720" horzOverflow="overflow">
                    <a:lnL w="12700">
                      <a:solidFill>
                        <a:srgbClr val="FFFFFF"/>
                      </a:solidFill>
                    </a:lnL>
                    <a:lnR w="101600">
                      <a:solidFill>
                        <a:srgbClr val="FFFFFF"/>
                      </a:solidFill>
                      <a:miter lim="400000"/>
                    </a:lnR>
                    <a:lnT w="38100">
                      <a:solidFill>
                        <a:srgbClr val="FFFFFF"/>
                      </a:solidFill>
                    </a:lnT>
                    <a:lnB w="101600">
                      <a:solidFill>
                        <a:srgbClr val="FFFFFF"/>
                      </a:solidFill>
                      <a:miter lim="400000"/>
                    </a:lnB>
                    <a:solidFill>
                      <a:srgbClr val="D0DEEF"/>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xfrm>
            <a:off x="1644070" y="0"/>
            <a:ext cx="8201892" cy="609600"/>
          </a:xfrm>
          <a:prstGeom prst="rect">
            <a:avLst/>
          </a:prstGeom>
        </p:spPr>
        <p:txBody>
          <a:bodyPr/>
          <a:lstStyle/>
          <a:p>
            <a:r>
              <a:t>Literature Review-2</a:t>
            </a:r>
          </a:p>
        </p:txBody>
      </p:sp>
      <p:graphicFrame>
        <p:nvGraphicFramePr>
          <p:cNvPr id="184" name="Table 4"/>
          <p:cNvGraphicFramePr/>
          <p:nvPr/>
        </p:nvGraphicFramePr>
        <p:xfrm>
          <a:off x="396875" y="950912"/>
          <a:ext cx="11538319" cy="5288080"/>
        </p:xfrm>
        <a:graphic>
          <a:graphicData uri="http://schemas.openxmlformats.org/drawingml/2006/table">
            <a:tbl>
              <a:tblPr bandRow="1">
                <a:tableStyleId>{4C3C2611-4C71-4FC5-86AE-919BDF0F9419}</a:tableStyleId>
              </a:tblPr>
              <a:tblGrid>
                <a:gridCol w="4068021">
                  <a:extLst>
                    <a:ext uri="{9D8B030D-6E8A-4147-A177-3AD203B41FA5}">
                      <a16:colId xmlns:a16="http://schemas.microsoft.com/office/drawing/2014/main" val="20000"/>
                    </a:ext>
                  </a:extLst>
                </a:gridCol>
                <a:gridCol w="3080051">
                  <a:extLst>
                    <a:ext uri="{9D8B030D-6E8A-4147-A177-3AD203B41FA5}">
                      <a16:colId xmlns:a16="http://schemas.microsoft.com/office/drawing/2014/main" val="20001"/>
                    </a:ext>
                  </a:extLst>
                </a:gridCol>
                <a:gridCol w="4390247">
                  <a:extLst>
                    <a:ext uri="{9D8B030D-6E8A-4147-A177-3AD203B41FA5}">
                      <a16:colId xmlns:a16="http://schemas.microsoft.com/office/drawing/2014/main" val="20002"/>
                    </a:ext>
                  </a:extLst>
                </a:gridCol>
              </a:tblGrid>
              <a:tr h="370840">
                <a:tc gridSpan="3">
                  <a:txBody>
                    <a:bodyPr/>
                    <a:lstStyle/>
                    <a:p>
                      <a:pPr algn="ctr" defTabSz="685781">
                        <a:defRPr sz="1400" b="1">
                          <a:solidFill>
                            <a:srgbClr val="FFFFFF"/>
                          </a:solidFill>
                        </a:defRPr>
                      </a:pPr>
                      <a:r>
                        <a:t>    </a:t>
                      </a:r>
                      <a:r>
                        <a:rPr sz="1900"/>
                        <a:t> </a:t>
                      </a:r>
                      <a:r>
                        <a:rPr sz="1900">
                          <a:solidFill>
                            <a:srgbClr val="000000"/>
                          </a:solidFill>
                        </a:rPr>
                        <a:t>AUTHOR: G. Shanmugasundaram ,K. K. Prasanth ,G. Magesh  ,B. Sriram</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101600">
                      <a:solidFill>
                        <a:srgbClr val="FFFFFF"/>
                      </a:solidFill>
                      <a:miter lim="400000"/>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gridSpan="3">
                  <a:txBody>
                    <a:bodyPr/>
                    <a:lstStyle/>
                    <a:p>
                      <a:pPr lvl="1" indent="457200" algn="ctr" defTabSz="457200">
                        <a:defRPr sz="1700" b="1">
                          <a:uFill>
                            <a:solidFill>
                              <a:srgbClr val="000000"/>
                            </a:solidFill>
                          </a:uFill>
                          <a:latin typeface="Helvetica Neue"/>
                          <a:ea typeface="Helvetica Neue"/>
                          <a:cs typeface="Helvetica Neue"/>
                          <a:sym typeface="Helvetica Neue"/>
                        </a:defRPr>
                      </a:pPr>
                      <a:r>
                        <a:t>PAPER :"Automated Irrigation System”</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101600">
                      <a:solidFill>
                        <a:srgbClr val="FFFFFF"/>
                      </a:solidFill>
                      <a:miter lim="400000"/>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0840">
                <a:tc>
                  <a:txBody>
                    <a:bodyPr/>
                    <a:lstStyle/>
                    <a:p>
                      <a:pPr algn="l" defTabSz="685781">
                        <a:defRPr sz="1800"/>
                      </a:pPr>
                      <a:r>
                        <a:rPr sz="1400" b="1">
                          <a:solidFill>
                            <a:srgbClr val="FFFFFF"/>
                          </a:solidFill>
                        </a:rPr>
                        <a:t>SUMMARY</a:t>
                      </a:r>
                    </a:p>
                  </a:txBody>
                  <a:tcPr marL="45720" marR="45720" horzOverflow="overflow">
                    <a:lnL w="12700">
                      <a:solidFill>
                        <a:srgbClr val="FFFFFF"/>
                      </a:solidFill>
                    </a:lnL>
                    <a:lnR w="12700">
                      <a:solidFill>
                        <a:srgbClr val="FFFFFF"/>
                      </a:solidFill>
                    </a:lnR>
                    <a:lnT w="101600">
                      <a:solidFill>
                        <a:srgbClr val="FFFFFF"/>
                      </a:solidFill>
                      <a:miter lim="400000"/>
                    </a:lnT>
                    <a:lnB w="38100">
                      <a:solidFill>
                        <a:srgbClr val="FFFFFF"/>
                      </a:solidFill>
                    </a:lnB>
                    <a:solidFill>
                      <a:schemeClr val="accent1"/>
                    </a:solidFill>
                  </a:tcPr>
                </a:tc>
                <a:tc>
                  <a:txBody>
                    <a:bodyPr/>
                    <a:lstStyle/>
                    <a:p>
                      <a:pPr algn="l" defTabSz="685781">
                        <a:defRPr sz="1800"/>
                      </a:pPr>
                      <a:r>
                        <a:rPr sz="1400" b="1">
                          <a:solidFill>
                            <a:srgbClr val="FFFFFF"/>
                          </a:solidFill>
                        </a:rPr>
                        <a:t>REMARK</a:t>
                      </a:r>
                    </a:p>
                  </a:txBody>
                  <a:tcPr marL="45720" marR="45720" horzOverflow="overflow">
                    <a:lnL w="12700">
                      <a:solidFill>
                        <a:srgbClr val="FFFFFF"/>
                      </a:solidFill>
                    </a:lnL>
                    <a:lnR w="12700">
                      <a:solidFill>
                        <a:srgbClr val="FFFFFF"/>
                      </a:solidFill>
                    </a:lnR>
                    <a:lnT w="101600">
                      <a:solidFill>
                        <a:srgbClr val="FFFFFF"/>
                      </a:solidFill>
                      <a:miter lim="400000"/>
                    </a:lnT>
                    <a:lnB w="38100">
                      <a:solidFill>
                        <a:srgbClr val="FFFFFF"/>
                      </a:solidFill>
                    </a:lnB>
                    <a:solidFill>
                      <a:schemeClr val="accent1"/>
                    </a:solidFill>
                  </a:tcPr>
                </a:tc>
                <a:tc>
                  <a:txBody>
                    <a:bodyPr/>
                    <a:lstStyle/>
                    <a:p>
                      <a:pPr algn="l" defTabSz="685781">
                        <a:defRPr sz="1800"/>
                      </a:pPr>
                      <a:r>
                        <a:rPr sz="1500" b="1">
                          <a:solidFill>
                            <a:srgbClr val="FFFFFF"/>
                          </a:solidFill>
                        </a:rPr>
                        <a:t>PUBLICATION DETAILS</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38100">
                      <a:solidFill>
                        <a:srgbClr val="FFFFFF"/>
                      </a:solidFill>
                    </a:lnB>
                    <a:solidFill>
                      <a:schemeClr val="accent1"/>
                    </a:solidFill>
                  </a:tcPr>
                </a:tc>
                <a:extLst>
                  <a:ext uri="{0D108BD9-81ED-4DB2-BD59-A6C34878D82A}">
                    <a16:rowId xmlns:a16="http://schemas.microsoft.com/office/drawing/2014/main" val="10002"/>
                  </a:ext>
                </a:extLst>
              </a:tr>
              <a:tr h="4165400">
                <a:tc>
                  <a:txBody>
                    <a:bodyPr/>
                    <a:lstStyle/>
                    <a:p>
                      <a:pPr marL="150394" indent="-150394" algn="l" defTabSz="457200">
                        <a:buSzPct val="100000"/>
                        <a:buChar char="•"/>
                        <a:defRPr sz="1500">
                          <a:solidFill>
                            <a:srgbClr val="333333"/>
                          </a:solidFill>
                          <a:uFill>
                            <a:solidFill>
                              <a:srgbClr val="333333"/>
                            </a:solidFill>
                          </a:uFill>
                          <a:latin typeface="+mj-lt"/>
                          <a:ea typeface="+mj-ea"/>
                          <a:cs typeface="+mj-cs"/>
                          <a:sym typeface="Helvetica"/>
                        </a:defRPr>
                      </a:pPr>
                      <a:r>
                        <a:t>In order to overcome issues such as water scarcity, lack of human resource etc an optimized Automatic Irrigation System is developed</a:t>
                      </a:r>
                    </a:p>
                    <a:p>
                      <a:pPr marL="150394" indent="-150394" algn="l" defTabSz="457200">
                        <a:buSzPct val="100000"/>
                        <a:buChar char="•"/>
                        <a:defRPr sz="1500" b="1">
                          <a:solidFill>
                            <a:srgbClr val="333333"/>
                          </a:solidFill>
                          <a:uFill>
                            <a:solidFill>
                              <a:srgbClr val="333333"/>
                            </a:solidFill>
                          </a:uFill>
                          <a:latin typeface="+mj-lt"/>
                          <a:ea typeface="+mj-ea"/>
                          <a:cs typeface="+mj-cs"/>
                          <a:sym typeface="Helvetica"/>
                        </a:defRPr>
                      </a:pPr>
                      <a:r>
                        <a:t>collects Datasets from the field using sensors and analytics</a:t>
                      </a:r>
                      <a:r>
                        <a:rPr b="0"/>
                        <a:t> is done for deciding the threshold value. </a:t>
                      </a:r>
                    </a:p>
                    <a:p>
                      <a:pPr marL="150394" indent="-150394" algn="l" defTabSz="457200">
                        <a:buSzPct val="100000"/>
                        <a:buChar char="•"/>
                        <a:defRPr sz="1500" b="1">
                          <a:solidFill>
                            <a:srgbClr val="333333"/>
                          </a:solidFill>
                          <a:uFill>
                            <a:solidFill>
                              <a:srgbClr val="333333"/>
                            </a:solidFill>
                          </a:uFill>
                          <a:latin typeface="+mj-lt"/>
                          <a:ea typeface="+mj-ea"/>
                          <a:cs typeface="+mj-cs"/>
                          <a:sym typeface="Helvetica"/>
                        </a:defRPr>
                      </a:pPr>
                      <a:r>
                        <a:t>Live values from the sensors is mapped with the threshold value, if both the values matches water is either irrigated to or drained from the field</a:t>
                      </a:r>
                    </a:p>
                  </a:txBody>
                  <a:tcPr marL="45720" marR="45720" horzOverflow="overflow">
                    <a:lnL w="12700">
                      <a:solidFill>
                        <a:srgbClr val="FFFFFF"/>
                      </a:solidFill>
                    </a:lnL>
                    <a:lnR w="12700">
                      <a:solidFill>
                        <a:srgbClr val="FFFFFF"/>
                      </a:solidFill>
                    </a:lnR>
                    <a:lnT w="38100">
                      <a:solidFill>
                        <a:srgbClr val="FFFFFF"/>
                      </a:solidFill>
                    </a:lnT>
                    <a:lnB w="101600">
                      <a:solidFill>
                        <a:srgbClr val="FFFFFF"/>
                      </a:solidFill>
                      <a:miter lim="400000"/>
                    </a:lnB>
                    <a:solidFill>
                      <a:srgbClr val="D0DEEF"/>
                    </a:solidFill>
                  </a:tcPr>
                </a:tc>
                <a:tc>
                  <a:txBody>
                    <a:bodyPr/>
                    <a:lstStyle/>
                    <a:p>
                      <a:pPr marL="160420" indent="-160420" algn="l" defTabSz="457200">
                        <a:buSzPct val="100000"/>
                        <a:buChar char="•"/>
                        <a:defRPr sz="1600">
                          <a:latin typeface="Times Roman"/>
                          <a:ea typeface="Times Roman"/>
                          <a:cs typeface="Times Roman"/>
                          <a:sym typeface="Times Roman"/>
                        </a:defRPr>
                      </a:pPr>
                      <a:r>
                        <a:t>Prototype has been developed to make efficient use of water based on field conditions </a:t>
                      </a:r>
                    </a:p>
                    <a:p>
                      <a:pPr marL="160420" indent="-160420" algn="l" defTabSz="457200">
                        <a:buSzPct val="100000"/>
                        <a:buChar char="•"/>
                        <a:defRPr sz="1600">
                          <a:latin typeface="Times Roman"/>
                          <a:ea typeface="Times Roman"/>
                          <a:cs typeface="Times Roman"/>
                          <a:sym typeface="Times Roman"/>
                        </a:defRPr>
                      </a:pPr>
                      <a:r>
                        <a:t>Datasets have been collected and analyzed it to set threshold values.</a:t>
                      </a:r>
                    </a:p>
                  </a:txBody>
                  <a:tcPr marL="45720" marR="45720" horzOverflow="overflow">
                    <a:lnL w="12700">
                      <a:solidFill>
                        <a:srgbClr val="FFFFFF"/>
                      </a:solidFill>
                    </a:lnL>
                    <a:lnR w="12700">
                      <a:solidFill>
                        <a:srgbClr val="FFFFFF"/>
                      </a:solidFill>
                    </a:lnR>
                    <a:lnT w="38100">
                      <a:solidFill>
                        <a:srgbClr val="FFFFFF"/>
                      </a:solidFill>
                    </a:lnT>
                    <a:lnB w="101600">
                      <a:solidFill>
                        <a:srgbClr val="FFFFFF"/>
                      </a:solidFill>
                      <a:miter lim="400000"/>
                    </a:lnB>
                    <a:solidFill>
                      <a:srgbClr val="D0DEEF"/>
                    </a:solidFill>
                  </a:tcPr>
                </a:tc>
                <a:tc>
                  <a:txBody>
                    <a:bodyPr/>
                    <a:lstStyle/>
                    <a:p>
                      <a:pPr algn="l" defTabSz="457200">
                        <a:defRPr sz="1500" b="1">
                          <a:solidFill>
                            <a:srgbClr val="333333"/>
                          </a:solidFill>
                          <a:uFill>
                            <a:solidFill>
                              <a:srgbClr val="333333"/>
                            </a:solidFill>
                          </a:uFill>
                          <a:latin typeface="+mj-lt"/>
                          <a:ea typeface="+mj-ea"/>
                          <a:cs typeface="+mj-cs"/>
                          <a:sym typeface="Helvetica"/>
                        </a:defRPr>
                      </a:pPr>
                      <a:r>
                        <a:t>Published in: </a:t>
                      </a:r>
                      <a:r>
                        <a:rPr b="0" u="sng">
                          <a:solidFill>
                            <a:srgbClr val="0000FF"/>
                          </a:solidFill>
                          <a:uFill>
                            <a:solidFill>
                              <a:srgbClr val="0000FF"/>
                            </a:solidFill>
                          </a:uFill>
                          <a:hlinkClick r:id="rId2"/>
                        </a:rPr>
                        <a:t>2019 IEEE International Conference on System, Computation, Automation and Networking (ICSCAN)</a:t>
                      </a:r>
                    </a:p>
                    <a:p>
                      <a:pPr algn="l" defTabSz="457200">
                        <a:defRPr sz="1500" b="1">
                          <a:solidFill>
                            <a:srgbClr val="333333"/>
                          </a:solidFill>
                          <a:uFill>
                            <a:solidFill>
                              <a:srgbClr val="333333"/>
                            </a:solidFill>
                          </a:uFill>
                          <a:latin typeface="+mj-lt"/>
                          <a:ea typeface="+mj-ea"/>
                          <a:cs typeface="+mj-cs"/>
                          <a:sym typeface="Helvetica"/>
                        </a:defRPr>
                      </a:pPr>
                      <a:r>
                        <a:t>Date of Conference: </a:t>
                      </a:r>
                      <a:r>
                        <a:rPr b="0"/>
                        <a:t>29-30 March 2019</a:t>
                      </a:r>
                      <a:endParaRPr>
                        <a:uFill>
                          <a:solidFill>
                            <a:srgbClr val="000000"/>
                          </a:solidFill>
                        </a:uFill>
                        <a:latin typeface="Helvetica Neue"/>
                        <a:ea typeface="Helvetica Neue"/>
                        <a:cs typeface="Helvetica Neue"/>
                        <a:sym typeface="Helvetica Neue"/>
                      </a:endParaRPr>
                    </a:p>
                    <a:p>
                      <a:pPr algn="l" defTabSz="457200">
                        <a:defRPr sz="1500" b="1">
                          <a:solidFill>
                            <a:srgbClr val="333333"/>
                          </a:solidFill>
                          <a:uFill>
                            <a:solidFill>
                              <a:srgbClr val="333333"/>
                            </a:solidFill>
                          </a:uFill>
                          <a:latin typeface="+mj-lt"/>
                          <a:ea typeface="+mj-ea"/>
                          <a:cs typeface="+mj-cs"/>
                          <a:sym typeface="Helvetica"/>
                        </a:defRPr>
                      </a:pPr>
                      <a:r>
                        <a:t>Date Added to IEEE </a:t>
                      </a:r>
                      <a:r>
                        <a:rPr i="1"/>
                        <a:t>Xplore</a:t>
                      </a:r>
                      <a:r>
                        <a:t>: </a:t>
                      </a:r>
                      <a:r>
                        <a:rPr b="0"/>
                        <a:t>24 October 2019</a:t>
                      </a:r>
                      <a:endParaRPr>
                        <a:uFill>
                          <a:solidFill>
                            <a:srgbClr val="000000"/>
                          </a:solidFill>
                        </a:uFill>
                        <a:latin typeface="Helvetica Neue"/>
                        <a:ea typeface="Helvetica Neue"/>
                        <a:cs typeface="Helvetica Neue"/>
                        <a:sym typeface="Helvetica Neue"/>
                      </a:endParaRPr>
                    </a:p>
                    <a:p>
                      <a:pPr algn="l" defTabSz="457200">
                        <a:defRPr sz="1500" b="1">
                          <a:solidFill>
                            <a:srgbClr val="333333"/>
                          </a:solidFill>
                          <a:uFill>
                            <a:solidFill>
                              <a:srgbClr val="333333"/>
                            </a:solidFill>
                          </a:uFill>
                          <a:latin typeface="+mj-lt"/>
                          <a:ea typeface="+mj-ea"/>
                          <a:cs typeface="+mj-cs"/>
                          <a:sym typeface="Helvetica"/>
                        </a:defRPr>
                      </a:pPr>
                      <a:r>
                        <a:t>ISBN Information:</a:t>
                      </a:r>
                    </a:p>
                    <a:p>
                      <a:pPr algn="l" defTabSz="457200">
                        <a:defRPr sz="1500" b="1">
                          <a:solidFill>
                            <a:srgbClr val="333333"/>
                          </a:solidFill>
                          <a:uFill>
                            <a:solidFill>
                              <a:srgbClr val="333333"/>
                            </a:solidFill>
                          </a:uFill>
                          <a:latin typeface="+mj-lt"/>
                          <a:ea typeface="+mj-ea"/>
                          <a:cs typeface="+mj-cs"/>
                          <a:sym typeface="Helvetica"/>
                        </a:defRPr>
                      </a:pPr>
                      <a:r>
                        <a:t>INSPEC Accession Number: </a:t>
                      </a:r>
                      <a:r>
                        <a:rPr b="0"/>
                        <a:t>19082745</a:t>
                      </a:r>
                      <a:endParaRPr>
                        <a:uFill>
                          <a:solidFill>
                            <a:srgbClr val="000000"/>
                          </a:solidFill>
                        </a:uFill>
                        <a:latin typeface="Helvetica Neue"/>
                        <a:ea typeface="Helvetica Neue"/>
                        <a:cs typeface="Helvetica Neue"/>
                        <a:sym typeface="Helvetica Neue"/>
                      </a:endParaRPr>
                    </a:p>
                    <a:p>
                      <a:pPr algn="l" defTabSz="457200">
                        <a:defRPr sz="1500" b="1">
                          <a:solidFill>
                            <a:srgbClr val="333333"/>
                          </a:solidFill>
                          <a:uFill>
                            <a:solidFill>
                              <a:srgbClr val="333333"/>
                            </a:solidFill>
                          </a:uFill>
                          <a:latin typeface="+mj-lt"/>
                          <a:ea typeface="+mj-ea"/>
                          <a:cs typeface="+mj-cs"/>
                          <a:sym typeface="Helvetica"/>
                        </a:defRPr>
                      </a:pPr>
                      <a:r>
                        <a:t>DOI: </a:t>
                      </a:r>
                      <a:r>
                        <a:rPr b="0" u="sng">
                          <a:solidFill>
                            <a:srgbClr val="0000FF"/>
                          </a:solidFill>
                          <a:uFill>
                            <a:solidFill>
                              <a:srgbClr val="0000FF"/>
                            </a:solidFill>
                          </a:uFill>
                          <a:hlinkClick r:id="rId3"/>
                        </a:rPr>
                        <a:t>10.1109/ICSCAN.2019.8878737</a:t>
                      </a:r>
                    </a:p>
                    <a:p>
                      <a:pPr algn="l" defTabSz="457200">
                        <a:defRPr sz="1500" b="1">
                          <a:solidFill>
                            <a:srgbClr val="333333"/>
                          </a:solidFill>
                          <a:uFill>
                            <a:solidFill>
                              <a:srgbClr val="333333"/>
                            </a:solidFill>
                          </a:uFill>
                          <a:latin typeface="+mj-lt"/>
                          <a:ea typeface="+mj-ea"/>
                          <a:cs typeface="+mj-cs"/>
                          <a:sym typeface="Helvetica"/>
                        </a:defRPr>
                      </a:pPr>
                      <a:r>
                        <a:t>Publisher: </a:t>
                      </a:r>
                      <a:r>
                        <a:rPr b="0"/>
                        <a:t>IEEE</a:t>
                      </a:r>
                      <a:endParaRPr>
                        <a:uFill>
                          <a:solidFill>
                            <a:srgbClr val="000000"/>
                          </a:solidFill>
                        </a:uFill>
                        <a:latin typeface="Helvetica Neue"/>
                        <a:ea typeface="Helvetica Neue"/>
                        <a:cs typeface="Helvetica Neue"/>
                        <a:sym typeface="Helvetica Neue"/>
                      </a:endParaRPr>
                    </a:p>
                    <a:p>
                      <a:pPr algn="l" defTabSz="457200">
                        <a:defRPr sz="1500" b="1">
                          <a:solidFill>
                            <a:srgbClr val="333333"/>
                          </a:solidFill>
                          <a:uFill>
                            <a:solidFill>
                              <a:srgbClr val="333333"/>
                            </a:solidFill>
                          </a:uFill>
                          <a:latin typeface="+mj-lt"/>
                          <a:ea typeface="+mj-ea"/>
                          <a:cs typeface="+mj-cs"/>
                          <a:sym typeface="Helvetica"/>
                        </a:defRPr>
                      </a:pPr>
                      <a:r>
                        <a:t>Conference Location: </a:t>
                      </a:r>
                      <a:r>
                        <a:rPr b="0"/>
                        <a:t>Pondicherry, India</a:t>
                      </a:r>
                    </a:p>
                  </a:txBody>
                  <a:tcPr marL="45720" marR="45720" horzOverflow="overflow">
                    <a:lnL w="12700">
                      <a:solidFill>
                        <a:srgbClr val="FFFFFF"/>
                      </a:solidFill>
                    </a:lnL>
                    <a:lnR w="101600">
                      <a:solidFill>
                        <a:srgbClr val="FFFFFF"/>
                      </a:solidFill>
                      <a:miter lim="400000"/>
                    </a:lnR>
                    <a:lnT w="38100">
                      <a:solidFill>
                        <a:srgbClr val="FFFFFF"/>
                      </a:solidFill>
                    </a:lnT>
                    <a:lnB w="101600">
                      <a:solidFill>
                        <a:srgbClr val="FFFFFF"/>
                      </a:solidFill>
                      <a:miter lim="400000"/>
                    </a:lnB>
                    <a:solidFill>
                      <a:srgbClr val="D0DEEF"/>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
          <p:cNvSpPr txBox="1">
            <a:spLocks noGrp="1"/>
          </p:cNvSpPr>
          <p:nvPr>
            <p:ph type="title"/>
          </p:nvPr>
        </p:nvSpPr>
        <p:spPr>
          <a:xfrm>
            <a:off x="1644070" y="0"/>
            <a:ext cx="8201892" cy="609600"/>
          </a:xfrm>
          <a:prstGeom prst="rect">
            <a:avLst/>
          </a:prstGeom>
        </p:spPr>
        <p:txBody>
          <a:bodyPr/>
          <a:lstStyle/>
          <a:p>
            <a:r>
              <a:t>Literature Review-3</a:t>
            </a:r>
          </a:p>
        </p:txBody>
      </p:sp>
      <p:graphicFrame>
        <p:nvGraphicFramePr>
          <p:cNvPr id="187" name="Table 4"/>
          <p:cNvGraphicFramePr/>
          <p:nvPr/>
        </p:nvGraphicFramePr>
        <p:xfrm>
          <a:off x="396875" y="950912"/>
          <a:ext cx="11538319" cy="5288080"/>
        </p:xfrm>
        <a:graphic>
          <a:graphicData uri="http://schemas.openxmlformats.org/drawingml/2006/table">
            <a:tbl>
              <a:tblPr bandRow="1">
                <a:tableStyleId>{4C3C2611-4C71-4FC5-86AE-919BDF0F9419}</a:tableStyleId>
              </a:tblPr>
              <a:tblGrid>
                <a:gridCol w="4068021">
                  <a:extLst>
                    <a:ext uri="{9D8B030D-6E8A-4147-A177-3AD203B41FA5}">
                      <a16:colId xmlns:a16="http://schemas.microsoft.com/office/drawing/2014/main" val="20000"/>
                    </a:ext>
                  </a:extLst>
                </a:gridCol>
                <a:gridCol w="3681351">
                  <a:extLst>
                    <a:ext uri="{9D8B030D-6E8A-4147-A177-3AD203B41FA5}">
                      <a16:colId xmlns:a16="http://schemas.microsoft.com/office/drawing/2014/main" val="20001"/>
                    </a:ext>
                  </a:extLst>
                </a:gridCol>
                <a:gridCol w="3788947">
                  <a:extLst>
                    <a:ext uri="{9D8B030D-6E8A-4147-A177-3AD203B41FA5}">
                      <a16:colId xmlns:a16="http://schemas.microsoft.com/office/drawing/2014/main" val="20002"/>
                    </a:ext>
                  </a:extLst>
                </a:gridCol>
              </a:tblGrid>
              <a:tr h="370840">
                <a:tc gridSpan="3">
                  <a:txBody>
                    <a:bodyPr/>
                    <a:lstStyle/>
                    <a:p>
                      <a:pPr algn="ctr" defTabSz="685781">
                        <a:defRPr sz="1400" b="1">
                          <a:solidFill>
                            <a:srgbClr val="FFFFFF"/>
                          </a:solidFill>
                        </a:defRPr>
                      </a:pPr>
                      <a:r>
                        <a:t>    </a:t>
                      </a:r>
                      <a:r>
                        <a:rPr sz="1900"/>
                        <a:t> </a:t>
                      </a:r>
                      <a:r>
                        <a:rPr sz="1900">
                          <a:solidFill>
                            <a:srgbClr val="000000"/>
                          </a:solidFill>
                        </a:rPr>
                        <a:t>AUTHOR: Neha K Nawandar Vishal R Satupte</a:t>
                      </a:r>
                      <a:r>
                        <a:rPr sz="1900">
                          <a:solidFill>
                            <a:srgbClr val="222222"/>
                          </a:solidFill>
                        </a:rPr>
                        <a:t> </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101600">
                      <a:solidFill>
                        <a:srgbClr val="FFFFFF"/>
                      </a:solidFill>
                      <a:miter lim="400000"/>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gridSpan="3">
                  <a:txBody>
                    <a:bodyPr/>
                    <a:lstStyle/>
                    <a:p>
                      <a:pPr lvl="1" indent="457200" algn="ctr" defTabSz="457200">
                        <a:defRPr sz="1700" b="1">
                          <a:uFill>
                            <a:solidFill>
                              <a:srgbClr val="000000"/>
                            </a:solidFill>
                          </a:uFill>
                          <a:latin typeface="Helvetica Neue"/>
                          <a:ea typeface="Helvetica Neue"/>
                          <a:cs typeface="Helvetica Neue"/>
                          <a:sym typeface="Helvetica Neue"/>
                        </a:defRPr>
                      </a:pPr>
                      <a:r>
                        <a:t>PAPER :"IoT based low cost and intelligent module for smart irrigation system”</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101600">
                      <a:solidFill>
                        <a:srgbClr val="FFFFFF"/>
                      </a:solidFill>
                      <a:miter lim="400000"/>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0840">
                <a:tc>
                  <a:txBody>
                    <a:bodyPr/>
                    <a:lstStyle/>
                    <a:p>
                      <a:pPr algn="l" defTabSz="685781">
                        <a:defRPr sz="1800"/>
                      </a:pPr>
                      <a:r>
                        <a:rPr sz="1400" b="1">
                          <a:solidFill>
                            <a:srgbClr val="FFFFFF"/>
                          </a:solidFill>
                        </a:rPr>
                        <a:t>SUMMARY</a:t>
                      </a:r>
                    </a:p>
                  </a:txBody>
                  <a:tcPr marL="45720" marR="45720" horzOverflow="overflow">
                    <a:lnL w="12700">
                      <a:solidFill>
                        <a:srgbClr val="FFFFFF"/>
                      </a:solidFill>
                    </a:lnL>
                    <a:lnR w="12700">
                      <a:solidFill>
                        <a:srgbClr val="FFFFFF"/>
                      </a:solidFill>
                    </a:lnR>
                    <a:lnT w="101600">
                      <a:solidFill>
                        <a:srgbClr val="FFFFFF"/>
                      </a:solidFill>
                      <a:miter lim="400000"/>
                    </a:lnT>
                    <a:lnB w="38100">
                      <a:solidFill>
                        <a:srgbClr val="FFFFFF"/>
                      </a:solidFill>
                    </a:lnB>
                    <a:solidFill>
                      <a:schemeClr val="accent1"/>
                    </a:solidFill>
                  </a:tcPr>
                </a:tc>
                <a:tc>
                  <a:txBody>
                    <a:bodyPr/>
                    <a:lstStyle/>
                    <a:p>
                      <a:pPr algn="l" defTabSz="685781">
                        <a:defRPr sz="1800"/>
                      </a:pPr>
                      <a:r>
                        <a:rPr sz="1400" b="1">
                          <a:solidFill>
                            <a:srgbClr val="FFFFFF"/>
                          </a:solidFill>
                        </a:rPr>
                        <a:t>REMARK</a:t>
                      </a:r>
                    </a:p>
                  </a:txBody>
                  <a:tcPr marL="45720" marR="45720" horzOverflow="overflow">
                    <a:lnL w="12700">
                      <a:solidFill>
                        <a:srgbClr val="FFFFFF"/>
                      </a:solidFill>
                    </a:lnL>
                    <a:lnR w="12700">
                      <a:solidFill>
                        <a:srgbClr val="FFFFFF"/>
                      </a:solidFill>
                    </a:lnR>
                    <a:lnT w="101600">
                      <a:solidFill>
                        <a:srgbClr val="FFFFFF"/>
                      </a:solidFill>
                      <a:miter lim="400000"/>
                    </a:lnT>
                    <a:lnB w="38100">
                      <a:solidFill>
                        <a:srgbClr val="FFFFFF"/>
                      </a:solidFill>
                    </a:lnB>
                    <a:solidFill>
                      <a:schemeClr val="accent1"/>
                    </a:solidFill>
                  </a:tcPr>
                </a:tc>
                <a:tc>
                  <a:txBody>
                    <a:bodyPr/>
                    <a:lstStyle/>
                    <a:p>
                      <a:pPr algn="l" defTabSz="685781">
                        <a:defRPr sz="1800"/>
                      </a:pPr>
                      <a:r>
                        <a:rPr sz="1500" b="1">
                          <a:solidFill>
                            <a:srgbClr val="FFFFFF"/>
                          </a:solidFill>
                        </a:rPr>
                        <a:t>PUBLICATION DETAILS</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38100">
                      <a:solidFill>
                        <a:srgbClr val="FFFFFF"/>
                      </a:solidFill>
                    </a:lnB>
                    <a:solidFill>
                      <a:schemeClr val="accent1"/>
                    </a:solidFill>
                  </a:tcPr>
                </a:tc>
                <a:extLst>
                  <a:ext uri="{0D108BD9-81ED-4DB2-BD59-A6C34878D82A}">
                    <a16:rowId xmlns:a16="http://schemas.microsoft.com/office/drawing/2014/main" val="10002"/>
                  </a:ext>
                </a:extLst>
              </a:tr>
              <a:tr h="4165400">
                <a:tc>
                  <a:txBody>
                    <a:bodyPr/>
                    <a:lstStyle/>
                    <a:p>
                      <a:pPr marL="140367" indent="-140367" algn="l" defTabSz="457200">
                        <a:buSzPct val="100000"/>
                        <a:buChar char="•"/>
                        <a:defRPr sz="1500" b="1">
                          <a:solidFill>
                            <a:srgbClr val="2E2E2E"/>
                          </a:solidFill>
                          <a:latin typeface="Georgia"/>
                          <a:ea typeface="Georgia"/>
                          <a:cs typeface="Georgia"/>
                          <a:sym typeface="Georgia"/>
                        </a:defRPr>
                      </a:pPr>
                      <a:r>
                        <a:t>Agriculture contributes to a major share in the Indian economy and most of its people are dependent on it for their livelihood</a:t>
                      </a:r>
                      <a:r>
                        <a:rPr b="0"/>
                        <a:t>.</a:t>
                      </a:r>
                    </a:p>
                    <a:p>
                      <a:pPr marL="140367" indent="-140367" algn="l" defTabSz="457200">
                        <a:buSzPct val="100000"/>
                        <a:buChar char="•"/>
                        <a:defRPr sz="1500">
                          <a:solidFill>
                            <a:srgbClr val="2E2E2E"/>
                          </a:solidFill>
                          <a:latin typeface="Georgia"/>
                          <a:ea typeface="Georgia"/>
                          <a:cs typeface="Georgia"/>
                          <a:sym typeface="Georgia"/>
                        </a:defRPr>
                      </a:pPr>
                      <a:r>
                        <a:t> water is an important resource that needs to be </a:t>
                      </a:r>
                      <a:r>
                        <a:rPr b="1"/>
                        <a:t>preserved using the latest available technologies</a:t>
                      </a:r>
                      <a:r>
                        <a:t>. </a:t>
                      </a:r>
                    </a:p>
                    <a:p>
                      <a:pPr marL="140367" indent="-140367" algn="l" defTabSz="457200">
                        <a:buSzPct val="100000"/>
                        <a:buChar char="•"/>
                        <a:defRPr sz="1500">
                          <a:solidFill>
                            <a:srgbClr val="2E2E2E"/>
                          </a:solidFill>
                          <a:latin typeface="Georgia"/>
                          <a:ea typeface="Georgia"/>
                          <a:cs typeface="Georgia"/>
                          <a:sym typeface="Georgia"/>
                        </a:defRPr>
                      </a:pPr>
                      <a:r>
                        <a:t>Work proposed targets to develop a </a:t>
                      </a:r>
                      <a:r>
                        <a:rPr b="1"/>
                        <a:t>low cost </a:t>
                      </a:r>
                      <a:r>
                        <a:t>intelligent system for smart irrigation. </a:t>
                      </a:r>
                    </a:p>
                    <a:p>
                      <a:pPr marL="140367" indent="-140367" algn="l" defTabSz="457200">
                        <a:buSzPct val="100000"/>
                        <a:buChar char="•"/>
                        <a:defRPr sz="1500">
                          <a:solidFill>
                            <a:srgbClr val="2E2E2E"/>
                          </a:solidFill>
                          <a:latin typeface="Georgia"/>
                          <a:ea typeface="Georgia"/>
                          <a:cs typeface="Georgia"/>
                          <a:sym typeface="Georgia"/>
                        </a:defRPr>
                      </a:pPr>
                      <a:r>
                        <a:t>It uses IoT to make </a:t>
                      </a:r>
                      <a:r>
                        <a:rPr b="1"/>
                        <a:t>devices used in the system to talk and connect on their own</a:t>
                      </a:r>
                      <a:r>
                        <a:t>, with capabilities like: admin mode for user interaction, one-time setup for irrigation schedule estimation, neural based decision making for intelligent support and remote data monitoring.</a:t>
                      </a:r>
                    </a:p>
                  </a:txBody>
                  <a:tcPr marL="45720" marR="45720" horzOverflow="overflow">
                    <a:lnL w="12700">
                      <a:solidFill>
                        <a:srgbClr val="FFFFFF"/>
                      </a:solidFill>
                    </a:lnL>
                    <a:lnR w="12700">
                      <a:solidFill>
                        <a:srgbClr val="FFFFFF"/>
                      </a:solidFill>
                    </a:lnR>
                    <a:lnT w="38100">
                      <a:solidFill>
                        <a:srgbClr val="FFFFFF"/>
                      </a:solidFill>
                    </a:lnT>
                    <a:lnB w="101600">
                      <a:solidFill>
                        <a:srgbClr val="FFFFFF"/>
                      </a:solidFill>
                      <a:miter lim="400000"/>
                    </a:lnB>
                    <a:solidFill>
                      <a:srgbClr val="D0DEEF"/>
                    </a:solidFill>
                  </a:tcPr>
                </a:tc>
                <a:tc>
                  <a:txBody>
                    <a:bodyPr/>
                    <a:lstStyle/>
                    <a:p>
                      <a:pPr marL="140367" indent="-140367" algn="l" defTabSz="457200">
                        <a:spcBef>
                          <a:spcPts val="1600"/>
                        </a:spcBef>
                        <a:buSzPct val="100000"/>
                        <a:buChar char="•"/>
                        <a:defRPr sz="1400">
                          <a:solidFill>
                            <a:srgbClr val="2E2E2E"/>
                          </a:solidFill>
                          <a:latin typeface="Georgia"/>
                          <a:ea typeface="Georgia"/>
                          <a:cs typeface="Georgia"/>
                          <a:sym typeface="Georgia"/>
                        </a:defRPr>
                      </a:pPr>
                      <a:r>
                        <a:t>Low cost and intelligent device for smart irrigation applications.</a:t>
                      </a:r>
                    </a:p>
                    <a:p>
                      <a:pPr algn="l" defTabSz="457200">
                        <a:spcBef>
                          <a:spcPts val="1600"/>
                        </a:spcBef>
                        <a:defRPr sz="1400">
                          <a:solidFill>
                            <a:srgbClr val="2E2E2E"/>
                          </a:solidFill>
                          <a:latin typeface="Georgia"/>
                          <a:ea typeface="Georgia"/>
                          <a:cs typeface="Georgia"/>
                          <a:sym typeface="Georgia"/>
                        </a:defRPr>
                      </a:pPr>
                      <a:r>
                        <a:t>•Neural network based intelligence is provided to the device for better assistance</a:t>
                      </a:r>
                    </a:p>
                    <a:p>
                      <a:pPr algn="l" defTabSz="457200">
                        <a:defRPr sz="1400">
                          <a:solidFill>
                            <a:srgbClr val="2E2E2E"/>
                          </a:solidFill>
                          <a:latin typeface="Georgia"/>
                          <a:ea typeface="Georgia"/>
                          <a:cs typeface="Georgia"/>
                          <a:sym typeface="Georgia"/>
                        </a:defRPr>
                      </a:pPr>
                      <a:r>
                        <a:t>•Remote monitoring enabled using MQTT and HTTP protocols</a:t>
                      </a:r>
                    </a:p>
                    <a:p>
                      <a:pPr algn="l" defTabSz="457200">
                        <a:defRPr sz="1400">
                          <a:solidFill>
                            <a:srgbClr val="2E2E2E"/>
                          </a:solidFill>
                          <a:latin typeface="Georgia"/>
                          <a:ea typeface="Georgia"/>
                          <a:cs typeface="Georgia"/>
                          <a:sym typeface="Georgia"/>
                        </a:defRPr>
                      </a:pPr>
                      <a:endParaRPr/>
                    </a:p>
                    <a:p>
                      <a:pPr algn="l" defTabSz="457200">
                        <a:defRPr sz="1400">
                          <a:solidFill>
                            <a:srgbClr val="2E2E2E"/>
                          </a:solidFill>
                          <a:latin typeface="Georgia"/>
                          <a:ea typeface="Georgia"/>
                          <a:cs typeface="Georgia"/>
                          <a:sym typeface="Georgia"/>
                        </a:defRPr>
                      </a:pPr>
                      <a:r>
                        <a:t>•Portable, light weight and user friendly</a:t>
                      </a:r>
                    </a:p>
                  </a:txBody>
                  <a:tcPr marL="45720" marR="45720" horzOverflow="overflow">
                    <a:lnL w="12700">
                      <a:solidFill>
                        <a:srgbClr val="FFFFFF"/>
                      </a:solidFill>
                    </a:lnL>
                    <a:lnR w="12700">
                      <a:solidFill>
                        <a:srgbClr val="FFFFFF"/>
                      </a:solidFill>
                    </a:lnR>
                    <a:lnT w="38100">
                      <a:solidFill>
                        <a:srgbClr val="FFFFFF"/>
                      </a:solidFill>
                    </a:lnT>
                    <a:lnB w="101600">
                      <a:solidFill>
                        <a:srgbClr val="FFFFFF"/>
                      </a:solidFill>
                      <a:miter lim="400000"/>
                    </a:lnB>
                    <a:solidFill>
                      <a:srgbClr val="D0DEEF"/>
                    </a:solidFill>
                  </a:tcPr>
                </a:tc>
                <a:tc>
                  <a:txBody>
                    <a:bodyPr/>
                    <a:lstStyle/>
                    <a:p>
                      <a:pPr algn="l" defTabSz="457200">
                        <a:defRPr sz="1600">
                          <a:latin typeface="Arial"/>
                          <a:ea typeface="Arial"/>
                          <a:cs typeface="Arial"/>
                          <a:sym typeface="Arial"/>
                        </a:defRPr>
                      </a:pPr>
                      <a:r>
                        <a:t>Publication date</a:t>
                      </a:r>
                      <a:r>
                        <a:rPr>
                          <a:solidFill>
                            <a:srgbClr val="777777"/>
                          </a:solidFill>
                        </a:rPr>
                        <a:t>:</a:t>
                      </a:r>
                      <a:r>
                        <a:t>2019/7/1</a:t>
                      </a:r>
                      <a:endParaRPr>
                        <a:solidFill>
                          <a:srgbClr val="222222"/>
                        </a:solidFill>
                      </a:endParaRPr>
                    </a:p>
                    <a:p>
                      <a:pPr algn="l" defTabSz="457200">
                        <a:defRPr sz="1600">
                          <a:latin typeface="Arial"/>
                          <a:ea typeface="Arial"/>
                          <a:cs typeface="Arial"/>
                          <a:sym typeface="Arial"/>
                        </a:defRPr>
                      </a:pPr>
                      <a:r>
                        <a:t>Journal</a:t>
                      </a:r>
                      <a:r>
                        <a:rPr>
                          <a:solidFill>
                            <a:srgbClr val="777777"/>
                          </a:solidFill>
                        </a:rPr>
                        <a:t>: </a:t>
                      </a:r>
                      <a:r>
                        <a:t>Computers and electronics in agriculture</a:t>
                      </a:r>
                      <a:endParaRPr>
                        <a:solidFill>
                          <a:srgbClr val="222222"/>
                        </a:solidFill>
                      </a:endParaRPr>
                    </a:p>
                    <a:p>
                      <a:pPr algn="l" defTabSz="457200">
                        <a:defRPr sz="1600">
                          <a:latin typeface="Arial"/>
                          <a:ea typeface="Arial"/>
                          <a:cs typeface="Arial"/>
                          <a:sym typeface="Arial"/>
                        </a:defRPr>
                      </a:pPr>
                      <a:r>
                        <a:t>Volume</a:t>
                      </a:r>
                      <a:r>
                        <a:rPr>
                          <a:solidFill>
                            <a:srgbClr val="777777"/>
                          </a:solidFill>
                        </a:rPr>
                        <a:t>:</a:t>
                      </a:r>
                      <a:r>
                        <a:t>162</a:t>
                      </a:r>
                      <a:endParaRPr>
                        <a:solidFill>
                          <a:srgbClr val="222222"/>
                        </a:solidFill>
                      </a:endParaRPr>
                    </a:p>
                    <a:p>
                      <a:pPr algn="l" defTabSz="457200">
                        <a:defRPr sz="1600">
                          <a:latin typeface="Arial"/>
                          <a:ea typeface="Arial"/>
                          <a:cs typeface="Arial"/>
                          <a:sym typeface="Arial"/>
                        </a:defRPr>
                      </a:pPr>
                      <a:r>
                        <a:t>Pages:</a:t>
                      </a:r>
                      <a:r>
                        <a:rPr>
                          <a:solidFill>
                            <a:srgbClr val="777777"/>
                          </a:solidFill>
                        </a:rPr>
                        <a:t> </a:t>
                      </a:r>
                      <a:r>
                        <a:t>979-990</a:t>
                      </a:r>
                      <a:endParaRPr>
                        <a:solidFill>
                          <a:srgbClr val="222222"/>
                        </a:solidFill>
                      </a:endParaRPr>
                    </a:p>
                    <a:p>
                      <a:pPr algn="l" defTabSz="457200">
                        <a:defRPr sz="1600">
                          <a:latin typeface="Arial"/>
                          <a:ea typeface="Arial"/>
                          <a:cs typeface="Arial"/>
                          <a:sym typeface="Arial"/>
                        </a:defRPr>
                      </a:pPr>
                      <a:r>
                        <a:t>Publisher:</a:t>
                      </a:r>
                      <a:r>
                        <a:rPr>
                          <a:solidFill>
                            <a:srgbClr val="777777"/>
                          </a:solidFill>
                        </a:rPr>
                        <a:t> </a:t>
                      </a:r>
                      <a:r>
                        <a:t>Elsevier</a:t>
                      </a:r>
                    </a:p>
                  </a:txBody>
                  <a:tcPr marL="45720" marR="45720" horzOverflow="overflow">
                    <a:lnL w="12700">
                      <a:solidFill>
                        <a:srgbClr val="FFFFFF"/>
                      </a:solidFill>
                    </a:lnL>
                    <a:lnR w="101600">
                      <a:solidFill>
                        <a:srgbClr val="FFFFFF"/>
                      </a:solidFill>
                      <a:miter lim="400000"/>
                    </a:lnR>
                    <a:lnT w="38100">
                      <a:solidFill>
                        <a:srgbClr val="FFFFFF"/>
                      </a:solidFill>
                    </a:lnT>
                    <a:lnB w="101600">
                      <a:solidFill>
                        <a:srgbClr val="FFFFFF"/>
                      </a:solidFill>
                      <a:miter lim="400000"/>
                    </a:lnB>
                    <a:solidFill>
                      <a:srgbClr val="D0DEEF"/>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Title 1"/>
          <p:cNvSpPr txBox="1">
            <a:spLocks noGrp="1"/>
          </p:cNvSpPr>
          <p:nvPr>
            <p:ph type="title"/>
          </p:nvPr>
        </p:nvSpPr>
        <p:spPr>
          <a:xfrm>
            <a:off x="1644070" y="0"/>
            <a:ext cx="8201892" cy="609600"/>
          </a:xfrm>
          <a:prstGeom prst="rect">
            <a:avLst/>
          </a:prstGeom>
        </p:spPr>
        <p:txBody>
          <a:bodyPr/>
          <a:lstStyle/>
          <a:p>
            <a:r>
              <a:t>Literature Review-4</a:t>
            </a:r>
          </a:p>
        </p:txBody>
      </p:sp>
      <p:graphicFrame>
        <p:nvGraphicFramePr>
          <p:cNvPr id="190" name="Table 4"/>
          <p:cNvGraphicFramePr/>
          <p:nvPr/>
        </p:nvGraphicFramePr>
        <p:xfrm>
          <a:off x="396875" y="950912"/>
          <a:ext cx="11538319" cy="5288080"/>
        </p:xfrm>
        <a:graphic>
          <a:graphicData uri="http://schemas.openxmlformats.org/drawingml/2006/table">
            <a:tbl>
              <a:tblPr bandRow="1">
                <a:tableStyleId>{4C3C2611-4C71-4FC5-86AE-919BDF0F9419}</a:tableStyleId>
              </a:tblPr>
              <a:tblGrid>
                <a:gridCol w="4068021">
                  <a:extLst>
                    <a:ext uri="{9D8B030D-6E8A-4147-A177-3AD203B41FA5}">
                      <a16:colId xmlns:a16="http://schemas.microsoft.com/office/drawing/2014/main" val="20000"/>
                    </a:ext>
                  </a:extLst>
                </a:gridCol>
                <a:gridCol w="3080051">
                  <a:extLst>
                    <a:ext uri="{9D8B030D-6E8A-4147-A177-3AD203B41FA5}">
                      <a16:colId xmlns:a16="http://schemas.microsoft.com/office/drawing/2014/main" val="20001"/>
                    </a:ext>
                  </a:extLst>
                </a:gridCol>
                <a:gridCol w="4390247">
                  <a:extLst>
                    <a:ext uri="{9D8B030D-6E8A-4147-A177-3AD203B41FA5}">
                      <a16:colId xmlns:a16="http://schemas.microsoft.com/office/drawing/2014/main" val="20002"/>
                    </a:ext>
                  </a:extLst>
                </a:gridCol>
              </a:tblGrid>
              <a:tr h="370840">
                <a:tc gridSpan="3">
                  <a:txBody>
                    <a:bodyPr/>
                    <a:lstStyle/>
                    <a:p>
                      <a:pPr algn="ctr" defTabSz="685781">
                        <a:defRPr sz="1400" b="1">
                          <a:solidFill>
                            <a:srgbClr val="FFFFFF"/>
                          </a:solidFill>
                        </a:defRPr>
                      </a:pPr>
                      <a:r>
                        <a:t>    </a:t>
                      </a:r>
                      <a:r>
                        <a:rPr sz="1900"/>
                        <a:t> </a:t>
                      </a:r>
                      <a:r>
                        <a:rPr sz="1900">
                          <a:solidFill>
                            <a:srgbClr val="000000"/>
                          </a:solidFill>
                        </a:rPr>
                        <a:t>AUTHOR:S. B. Saraf and D. H. Gawali</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101600">
                      <a:solidFill>
                        <a:srgbClr val="FFFFFF"/>
                      </a:solidFill>
                      <a:miter lim="400000"/>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gridSpan="3">
                  <a:txBody>
                    <a:bodyPr/>
                    <a:lstStyle/>
                    <a:p>
                      <a:pPr lvl="1" indent="457200" algn="ctr" defTabSz="457200">
                        <a:defRPr sz="1700" b="1">
                          <a:uFill>
                            <a:solidFill>
                              <a:srgbClr val="000000"/>
                            </a:solidFill>
                          </a:uFill>
                          <a:latin typeface="Helvetica Neue"/>
                          <a:ea typeface="Helvetica Neue"/>
                          <a:cs typeface="Helvetica Neue"/>
                          <a:sym typeface="Helvetica Neue"/>
                        </a:defRPr>
                      </a:pPr>
                      <a:r>
                        <a:t>PAPER :"IoT based smart irrigation monitoring and controlling system”</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101600">
                      <a:solidFill>
                        <a:srgbClr val="FFFFFF"/>
                      </a:solidFill>
                      <a:miter lim="400000"/>
                    </a:lnB>
                    <a:solidFill>
                      <a:schemeClr val="accent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70840">
                <a:tc>
                  <a:txBody>
                    <a:bodyPr/>
                    <a:lstStyle/>
                    <a:p>
                      <a:pPr algn="l" defTabSz="685781">
                        <a:defRPr sz="1800"/>
                      </a:pPr>
                      <a:r>
                        <a:rPr sz="1400" b="1">
                          <a:solidFill>
                            <a:srgbClr val="FFFFFF"/>
                          </a:solidFill>
                        </a:rPr>
                        <a:t>SUMMARY</a:t>
                      </a:r>
                    </a:p>
                  </a:txBody>
                  <a:tcPr marL="45720" marR="45720" horzOverflow="overflow">
                    <a:lnL w="12700">
                      <a:solidFill>
                        <a:srgbClr val="FFFFFF"/>
                      </a:solidFill>
                    </a:lnL>
                    <a:lnR w="12700">
                      <a:solidFill>
                        <a:srgbClr val="FFFFFF"/>
                      </a:solidFill>
                    </a:lnR>
                    <a:lnT w="101600">
                      <a:solidFill>
                        <a:srgbClr val="FFFFFF"/>
                      </a:solidFill>
                      <a:miter lim="400000"/>
                    </a:lnT>
                    <a:lnB w="38100">
                      <a:solidFill>
                        <a:srgbClr val="FFFFFF"/>
                      </a:solidFill>
                    </a:lnB>
                    <a:solidFill>
                      <a:schemeClr val="accent1"/>
                    </a:solidFill>
                  </a:tcPr>
                </a:tc>
                <a:tc>
                  <a:txBody>
                    <a:bodyPr/>
                    <a:lstStyle/>
                    <a:p>
                      <a:pPr algn="l" defTabSz="685781">
                        <a:defRPr sz="1800"/>
                      </a:pPr>
                      <a:r>
                        <a:rPr sz="1400" b="1">
                          <a:solidFill>
                            <a:srgbClr val="FFFFFF"/>
                          </a:solidFill>
                        </a:rPr>
                        <a:t>REMARK</a:t>
                      </a:r>
                    </a:p>
                  </a:txBody>
                  <a:tcPr marL="45720" marR="45720" horzOverflow="overflow">
                    <a:lnL w="12700">
                      <a:solidFill>
                        <a:srgbClr val="FFFFFF"/>
                      </a:solidFill>
                    </a:lnL>
                    <a:lnR w="12700">
                      <a:solidFill>
                        <a:srgbClr val="FFFFFF"/>
                      </a:solidFill>
                    </a:lnR>
                    <a:lnT w="101600">
                      <a:solidFill>
                        <a:srgbClr val="FFFFFF"/>
                      </a:solidFill>
                      <a:miter lim="400000"/>
                    </a:lnT>
                    <a:lnB w="38100">
                      <a:solidFill>
                        <a:srgbClr val="FFFFFF"/>
                      </a:solidFill>
                    </a:lnB>
                    <a:solidFill>
                      <a:schemeClr val="accent1"/>
                    </a:solidFill>
                  </a:tcPr>
                </a:tc>
                <a:tc>
                  <a:txBody>
                    <a:bodyPr/>
                    <a:lstStyle/>
                    <a:p>
                      <a:pPr algn="l" defTabSz="685781">
                        <a:defRPr sz="1800"/>
                      </a:pPr>
                      <a:r>
                        <a:rPr sz="1500" b="1">
                          <a:solidFill>
                            <a:srgbClr val="FFFFFF"/>
                          </a:solidFill>
                        </a:rPr>
                        <a:t>PUBLICATION DETAILS</a:t>
                      </a:r>
                    </a:p>
                  </a:txBody>
                  <a:tcPr marL="45720" marR="45720" horzOverflow="overflow">
                    <a:lnL w="12700">
                      <a:solidFill>
                        <a:srgbClr val="FFFFFF"/>
                      </a:solidFill>
                    </a:lnL>
                    <a:lnR w="101600">
                      <a:solidFill>
                        <a:srgbClr val="FFFFFF"/>
                      </a:solidFill>
                      <a:miter lim="400000"/>
                    </a:lnR>
                    <a:lnT w="101600">
                      <a:solidFill>
                        <a:srgbClr val="FFFFFF"/>
                      </a:solidFill>
                      <a:miter lim="400000"/>
                    </a:lnT>
                    <a:lnB w="38100">
                      <a:solidFill>
                        <a:srgbClr val="FFFFFF"/>
                      </a:solidFill>
                    </a:lnB>
                    <a:solidFill>
                      <a:schemeClr val="accent1"/>
                    </a:solidFill>
                  </a:tcPr>
                </a:tc>
                <a:extLst>
                  <a:ext uri="{0D108BD9-81ED-4DB2-BD59-A6C34878D82A}">
                    <a16:rowId xmlns:a16="http://schemas.microsoft.com/office/drawing/2014/main" val="10002"/>
                  </a:ext>
                </a:extLst>
              </a:tr>
              <a:tr h="4165400">
                <a:tc>
                  <a:txBody>
                    <a:bodyPr/>
                    <a:lstStyle/>
                    <a:p>
                      <a:pPr marL="150394" indent="-150394" algn="l" defTabSz="457200">
                        <a:buSzPct val="100000"/>
                        <a:buChar char="•"/>
                        <a:defRPr sz="1500" b="1">
                          <a:solidFill>
                            <a:srgbClr val="333333"/>
                          </a:solidFill>
                          <a:uFill>
                            <a:solidFill>
                              <a:srgbClr val="333333"/>
                            </a:solidFill>
                          </a:uFill>
                          <a:latin typeface="+mj-lt"/>
                          <a:ea typeface="+mj-ea"/>
                          <a:cs typeface="+mj-cs"/>
                          <a:sym typeface="Helvetica"/>
                        </a:defRPr>
                      </a:pPr>
                      <a:r>
                        <a:t>Interconnection of number of devices through internet describes the Internet of things (IoT).</a:t>
                      </a:r>
                      <a:r>
                        <a:rPr b="0"/>
                        <a:t> Every object is connected with each other through unique identifier so that data can be transferred without human to human interaction. </a:t>
                      </a:r>
                    </a:p>
                    <a:p>
                      <a:pPr marL="150394" indent="-150394" algn="l" defTabSz="457200">
                        <a:buSzPct val="100000"/>
                        <a:buChar char="•"/>
                        <a:defRPr sz="1500">
                          <a:solidFill>
                            <a:srgbClr val="333333"/>
                          </a:solidFill>
                          <a:uFill>
                            <a:solidFill>
                              <a:srgbClr val="333333"/>
                            </a:solidFill>
                          </a:uFill>
                          <a:latin typeface="+mj-lt"/>
                          <a:ea typeface="+mj-ea"/>
                          <a:cs typeface="+mj-cs"/>
                          <a:sym typeface="Helvetica"/>
                        </a:defRPr>
                      </a:pPr>
                      <a:r>
                        <a:t>Allows establishing solutions for better management of natural resources. The smart objects embedded with sensors enables interaction with the physical and logical worlds according to the concept of IoT. </a:t>
                      </a:r>
                    </a:p>
                    <a:p>
                      <a:pPr marL="150394" indent="-150394" algn="l" defTabSz="457200">
                        <a:buSzPct val="100000"/>
                        <a:buChar char="•"/>
                        <a:defRPr sz="1500">
                          <a:solidFill>
                            <a:srgbClr val="333333"/>
                          </a:solidFill>
                          <a:uFill>
                            <a:solidFill>
                              <a:srgbClr val="333333"/>
                            </a:solidFill>
                          </a:uFill>
                          <a:latin typeface="+mj-lt"/>
                          <a:ea typeface="+mj-ea"/>
                          <a:cs typeface="+mj-cs"/>
                          <a:sym typeface="Helvetica"/>
                        </a:defRPr>
                      </a:pPr>
                      <a:r>
                        <a:t>Paper proposes system is based on IoT that uses</a:t>
                      </a:r>
                      <a:r>
                        <a:rPr b="1"/>
                        <a:t> real time input data. </a:t>
                      </a:r>
                    </a:p>
                    <a:p>
                      <a:pPr marL="150394" indent="-150394" algn="l" defTabSz="457200">
                        <a:buSzPct val="100000"/>
                        <a:buChar char="•"/>
                        <a:defRPr sz="1500">
                          <a:solidFill>
                            <a:srgbClr val="333333"/>
                          </a:solidFill>
                          <a:uFill>
                            <a:solidFill>
                              <a:srgbClr val="333333"/>
                            </a:solidFill>
                          </a:uFill>
                          <a:latin typeface="+mj-lt"/>
                          <a:ea typeface="+mj-ea"/>
                          <a:cs typeface="+mj-cs"/>
                          <a:sym typeface="Helvetica"/>
                        </a:defRPr>
                      </a:pPr>
                      <a:r>
                        <a:t>Smart farm irrigation system uses android phone for remote monitoring and controlling of drips through wireless sensor network.</a:t>
                      </a:r>
                    </a:p>
                  </a:txBody>
                  <a:tcPr marL="45720" marR="45720" horzOverflow="overflow">
                    <a:lnL w="12700">
                      <a:solidFill>
                        <a:srgbClr val="FFFFFF"/>
                      </a:solidFill>
                    </a:lnL>
                    <a:lnR w="12700">
                      <a:solidFill>
                        <a:srgbClr val="FFFFFF"/>
                      </a:solidFill>
                    </a:lnR>
                    <a:lnT w="38100">
                      <a:solidFill>
                        <a:srgbClr val="FFFFFF"/>
                      </a:solidFill>
                    </a:lnT>
                    <a:lnB w="101600">
                      <a:solidFill>
                        <a:srgbClr val="FFFFFF"/>
                      </a:solidFill>
                      <a:miter lim="400000"/>
                    </a:lnB>
                    <a:solidFill>
                      <a:srgbClr val="D0DEEF"/>
                    </a:solidFill>
                  </a:tcPr>
                </a:tc>
                <a:tc>
                  <a:txBody>
                    <a:bodyPr/>
                    <a:lstStyle/>
                    <a:p>
                      <a:pPr marL="150394" indent="-150394" algn="l" defTabSz="457200">
                        <a:buSzPct val="100000"/>
                        <a:buChar char="•"/>
                        <a:defRPr sz="1500">
                          <a:solidFill>
                            <a:srgbClr val="333333"/>
                          </a:solidFill>
                          <a:latin typeface="Georgia"/>
                          <a:ea typeface="Georgia"/>
                          <a:cs typeface="Georgia"/>
                          <a:sym typeface="Georgia"/>
                        </a:defRPr>
                      </a:pPr>
                      <a:r>
                        <a:t>Can manage irrigation water supply effectively </a:t>
                      </a:r>
                    </a:p>
                    <a:p>
                      <a:pPr marL="150394" indent="-150394" algn="l" defTabSz="457200">
                        <a:buSzPct val="100000"/>
                        <a:buChar char="•"/>
                        <a:defRPr sz="1500">
                          <a:solidFill>
                            <a:srgbClr val="333333"/>
                          </a:solidFill>
                          <a:latin typeface="Georgia"/>
                          <a:ea typeface="Georgia"/>
                          <a:cs typeface="Georgia"/>
                          <a:sym typeface="Georgia"/>
                        </a:defRPr>
                      </a:pPr>
                      <a:r>
                        <a:t>It helps to optimize the use of water for irrigation purpose</a:t>
                      </a:r>
                    </a:p>
                    <a:p>
                      <a:pPr marL="150394" indent="-150394" algn="l" defTabSz="457200">
                        <a:buSzPct val="100000"/>
                        <a:buChar char="•"/>
                        <a:defRPr sz="1500">
                          <a:solidFill>
                            <a:srgbClr val="333333"/>
                          </a:solidFill>
                          <a:latin typeface="Georgia"/>
                          <a:ea typeface="Georgia"/>
                          <a:cs typeface="Georgia"/>
                          <a:sym typeface="Georgia"/>
                        </a:defRPr>
                      </a:pPr>
                      <a:r>
                        <a:t>Water consumption is reduced with the implementation of soil-moisture based automated irrigation system.</a:t>
                      </a:r>
                    </a:p>
                  </a:txBody>
                  <a:tcPr marL="45720" marR="45720" horzOverflow="overflow">
                    <a:lnL w="12700">
                      <a:solidFill>
                        <a:srgbClr val="FFFFFF"/>
                      </a:solidFill>
                    </a:lnL>
                    <a:lnR w="12700">
                      <a:solidFill>
                        <a:srgbClr val="FFFFFF"/>
                      </a:solidFill>
                    </a:lnR>
                    <a:lnT w="38100">
                      <a:solidFill>
                        <a:srgbClr val="FFFFFF"/>
                      </a:solidFill>
                    </a:lnT>
                    <a:lnB w="101600">
                      <a:solidFill>
                        <a:srgbClr val="FFFFFF"/>
                      </a:solidFill>
                      <a:miter lim="400000"/>
                    </a:lnB>
                    <a:solidFill>
                      <a:srgbClr val="D0DEEF"/>
                    </a:solidFill>
                  </a:tcPr>
                </a:tc>
                <a:tc>
                  <a:txBody>
                    <a:bodyPr/>
                    <a:lstStyle/>
                    <a:p>
                      <a:pPr algn="l" defTabSz="457200">
                        <a:defRPr sz="1500" b="1">
                          <a:solidFill>
                            <a:srgbClr val="333333"/>
                          </a:solidFill>
                          <a:latin typeface="+mj-lt"/>
                          <a:ea typeface="+mj-ea"/>
                          <a:cs typeface="+mj-cs"/>
                          <a:sym typeface="Helvetica"/>
                        </a:defRPr>
                      </a:pPr>
                      <a:r>
                        <a:t>Published in: </a:t>
                      </a:r>
                      <a:r>
                        <a:rPr b="0" u="sng">
                          <a:solidFill>
                            <a:srgbClr val="0000FF"/>
                          </a:solidFill>
                          <a:uFill>
                            <a:solidFill>
                              <a:srgbClr val="0000FF"/>
                            </a:solidFill>
                          </a:uFill>
                          <a:hlinkClick r:id="rId2"/>
                        </a:rPr>
                        <a:t>2017 2nd IEEE International Conference on Recent Trends in Electronics, Information &amp; Communication Technology (RTEICT)</a:t>
                      </a:r>
                    </a:p>
                    <a:p>
                      <a:pPr algn="l" defTabSz="457200">
                        <a:defRPr sz="1500" b="1">
                          <a:solidFill>
                            <a:srgbClr val="333333"/>
                          </a:solidFill>
                          <a:latin typeface="+mj-lt"/>
                          <a:ea typeface="+mj-ea"/>
                          <a:cs typeface="+mj-cs"/>
                          <a:sym typeface="Helvetica"/>
                        </a:defRPr>
                      </a:pPr>
                      <a:r>
                        <a:t>Date of Conference: </a:t>
                      </a:r>
                      <a:r>
                        <a:rPr b="0"/>
                        <a:t>19-20 May 2017</a:t>
                      </a:r>
                    </a:p>
                    <a:p>
                      <a:pPr algn="l" defTabSz="457200">
                        <a:defRPr sz="1500" b="1">
                          <a:solidFill>
                            <a:srgbClr val="333333"/>
                          </a:solidFill>
                          <a:latin typeface="+mj-lt"/>
                          <a:ea typeface="+mj-ea"/>
                          <a:cs typeface="+mj-cs"/>
                          <a:sym typeface="Helvetica"/>
                        </a:defRPr>
                      </a:pPr>
                      <a:r>
                        <a:t>Date Added to IEEE </a:t>
                      </a:r>
                      <a:r>
                        <a:rPr i="1"/>
                        <a:t>Xplore</a:t>
                      </a:r>
                      <a:r>
                        <a:t>: </a:t>
                      </a:r>
                      <a:r>
                        <a:rPr b="0"/>
                        <a:t>15 January 2018</a:t>
                      </a:r>
                    </a:p>
                    <a:p>
                      <a:pPr algn="l" defTabSz="457200">
                        <a:defRPr sz="1500" b="1">
                          <a:solidFill>
                            <a:srgbClr val="333333"/>
                          </a:solidFill>
                          <a:latin typeface="+mj-lt"/>
                          <a:ea typeface="+mj-ea"/>
                          <a:cs typeface="+mj-cs"/>
                          <a:sym typeface="Helvetica"/>
                        </a:defRPr>
                      </a:pPr>
                      <a:r>
                        <a:t>ISBN Information:</a:t>
                      </a:r>
                    </a:p>
                    <a:p>
                      <a:pPr algn="l" defTabSz="457200">
                        <a:defRPr sz="1500" b="1">
                          <a:solidFill>
                            <a:srgbClr val="333333"/>
                          </a:solidFill>
                          <a:latin typeface="+mj-lt"/>
                          <a:ea typeface="+mj-ea"/>
                          <a:cs typeface="+mj-cs"/>
                          <a:sym typeface="Helvetica"/>
                        </a:defRPr>
                      </a:pPr>
                      <a:r>
                        <a:t>INSPEC Accession Number: </a:t>
                      </a:r>
                      <a:r>
                        <a:rPr b="0"/>
                        <a:t>17504411</a:t>
                      </a:r>
                    </a:p>
                    <a:p>
                      <a:pPr algn="l" defTabSz="457200">
                        <a:defRPr sz="1500" b="1">
                          <a:solidFill>
                            <a:srgbClr val="333333"/>
                          </a:solidFill>
                          <a:latin typeface="+mj-lt"/>
                          <a:ea typeface="+mj-ea"/>
                          <a:cs typeface="+mj-cs"/>
                          <a:sym typeface="Helvetica"/>
                        </a:defRPr>
                      </a:pPr>
                      <a:r>
                        <a:t>DOI: </a:t>
                      </a:r>
                      <a:r>
                        <a:rPr b="0" u="sng">
                          <a:solidFill>
                            <a:srgbClr val="0000FF"/>
                          </a:solidFill>
                          <a:uFill>
                            <a:solidFill>
                              <a:srgbClr val="0000FF"/>
                            </a:solidFill>
                          </a:uFill>
                          <a:hlinkClick r:id="rId3"/>
                        </a:rPr>
                        <a:t>10.1109/RTEICT.2017.8256711</a:t>
                      </a:r>
                    </a:p>
                    <a:p>
                      <a:pPr algn="l" defTabSz="457200">
                        <a:defRPr sz="1500" b="1">
                          <a:solidFill>
                            <a:srgbClr val="333333"/>
                          </a:solidFill>
                          <a:latin typeface="+mj-lt"/>
                          <a:ea typeface="+mj-ea"/>
                          <a:cs typeface="+mj-cs"/>
                          <a:sym typeface="Helvetica"/>
                        </a:defRPr>
                      </a:pPr>
                      <a:r>
                        <a:t>Publisher: </a:t>
                      </a:r>
                      <a:r>
                        <a:rPr b="0"/>
                        <a:t>IEEE</a:t>
                      </a:r>
                    </a:p>
                    <a:p>
                      <a:pPr algn="l" defTabSz="457200">
                        <a:defRPr sz="1500" b="1">
                          <a:solidFill>
                            <a:srgbClr val="333333"/>
                          </a:solidFill>
                          <a:latin typeface="+mj-lt"/>
                          <a:ea typeface="+mj-ea"/>
                          <a:cs typeface="+mj-cs"/>
                          <a:sym typeface="Helvetica"/>
                        </a:defRPr>
                      </a:pPr>
                      <a:r>
                        <a:t>Conference Location: </a:t>
                      </a:r>
                      <a:r>
                        <a:rPr b="0"/>
                        <a:t>Bangalore, India</a:t>
                      </a:r>
                    </a:p>
                  </a:txBody>
                  <a:tcPr marL="45720" marR="45720" horzOverflow="overflow">
                    <a:lnL w="12700">
                      <a:solidFill>
                        <a:srgbClr val="FFFFFF"/>
                      </a:solidFill>
                    </a:lnL>
                    <a:lnR w="101600">
                      <a:solidFill>
                        <a:srgbClr val="FFFFFF"/>
                      </a:solidFill>
                      <a:miter lim="400000"/>
                    </a:lnR>
                    <a:lnT w="38100">
                      <a:solidFill>
                        <a:srgbClr val="FFFFFF"/>
                      </a:solidFill>
                    </a:lnT>
                    <a:lnB w="101600">
                      <a:solidFill>
                        <a:srgbClr val="FFFFFF"/>
                      </a:solidFill>
                      <a:miter lim="400000"/>
                    </a:lnB>
                    <a:solidFill>
                      <a:srgbClr val="D0DEEF"/>
                    </a:solid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xfrm>
            <a:off x="1644070" y="0"/>
            <a:ext cx="8201892" cy="609600"/>
          </a:xfrm>
          <a:prstGeom prst="rect">
            <a:avLst/>
          </a:prstGeom>
        </p:spPr>
        <p:txBody>
          <a:bodyPr/>
          <a:lstStyle/>
          <a:p>
            <a:r>
              <a:t>Problem statement and Motivation</a:t>
            </a:r>
          </a:p>
        </p:txBody>
      </p:sp>
      <p:sp>
        <p:nvSpPr>
          <p:cNvPr id="193" name="Text Placeholder 2"/>
          <p:cNvSpPr txBox="1">
            <a:spLocks noGrp="1"/>
          </p:cNvSpPr>
          <p:nvPr>
            <p:ph type="body" idx="1"/>
          </p:nvPr>
        </p:nvSpPr>
        <p:spPr>
          <a:xfrm>
            <a:off x="397160" y="951343"/>
            <a:ext cx="11508515" cy="5634187"/>
          </a:xfrm>
          <a:prstGeom prst="rect">
            <a:avLst/>
          </a:prstGeom>
        </p:spPr>
        <p:txBody>
          <a:bodyPr/>
          <a:lstStyle/>
          <a:p>
            <a:pPr marL="0" indent="0">
              <a:buSzTx/>
              <a:buNone/>
              <a:defRPr sz="2800" b="1" u="sng">
                <a:solidFill>
                  <a:srgbClr val="000000"/>
                </a:solidFill>
              </a:defRPr>
            </a:pPr>
            <a:r>
              <a:t>Problem statement</a:t>
            </a:r>
          </a:p>
          <a:p>
            <a:pPr marL="0" indent="0">
              <a:buSzTx/>
              <a:buNone/>
              <a:defRPr sz="2800" b="1" u="sng">
                <a:solidFill>
                  <a:srgbClr val="000000"/>
                </a:solidFill>
              </a:defRPr>
            </a:pPr>
            <a:endParaRPr/>
          </a:p>
          <a:p>
            <a:pPr marL="0" indent="0">
              <a:buSzTx/>
              <a:buNone/>
              <a:defRPr sz="2400">
                <a:solidFill>
                  <a:srgbClr val="000000"/>
                </a:solidFill>
              </a:defRPr>
            </a:pPr>
            <a:r>
              <a:t>Monitoring of soil parameters across the whole field and automating the irrigation process using IoT</a:t>
            </a:r>
          </a:p>
          <a:p>
            <a:pPr marL="0" indent="0">
              <a:buSzTx/>
              <a:buNone/>
              <a:defRPr sz="2400">
                <a:solidFill>
                  <a:srgbClr val="000000"/>
                </a:solidFill>
              </a:defRPr>
            </a:pPr>
            <a:endParaRPr/>
          </a:p>
          <a:p>
            <a:pPr marL="0" indent="0">
              <a:buSzTx/>
              <a:buNone/>
              <a:defRPr sz="2400">
                <a:solidFill>
                  <a:srgbClr val="000000"/>
                </a:solidFill>
              </a:defRPr>
            </a:pPr>
            <a:endParaRPr/>
          </a:p>
          <a:p>
            <a:pPr marL="0" indent="0">
              <a:buSzTx/>
              <a:buNone/>
              <a:defRPr sz="2800" b="1" u="sng">
                <a:solidFill>
                  <a:srgbClr val="000000"/>
                </a:solidFill>
              </a:defRPr>
            </a:pPr>
            <a:r>
              <a:t>Motivation</a:t>
            </a:r>
            <a:r>
              <a:rPr sz="2400" b="0" u="none"/>
              <a:t> </a:t>
            </a:r>
            <a:endParaRPr sz="2400"/>
          </a:p>
          <a:p>
            <a:pPr marL="0" indent="0">
              <a:buSzTx/>
              <a:buNone/>
              <a:defRPr sz="2400">
                <a:solidFill>
                  <a:srgbClr val="000000"/>
                </a:solidFill>
              </a:defRPr>
            </a:pPr>
            <a:r>
              <a:t>Monitoring the soil and environment conditions manually and subsequently using an irrigation system efficiently is a labour intensive task. Our idea aims to offset this load by using sensors to relay the data to the farmers through the Blynk app. The next step is the control of the water pump through a single tap on the smartphone. Through this, we aim to ease the burden on the farmers with respect to irrigation.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itle 1"/>
          <p:cNvSpPr txBox="1">
            <a:spLocks noGrp="1"/>
          </p:cNvSpPr>
          <p:nvPr>
            <p:ph type="title"/>
          </p:nvPr>
        </p:nvSpPr>
        <p:spPr>
          <a:xfrm>
            <a:off x="1644070" y="0"/>
            <a:ext cx="8201892" cy="609600"/>
          </a:xfrm>
          <a:prstGeom prst="rect">
            <a:avLst/>
          </a:prstGeom>
        </p:spPr>
        <p:txBody>
          <a:bodyPr/>
          <a:lstStyle/>
          <a:p>
            <a:r>
              <a:t>Objectives</a:t>
            </a:r>
          </a:p>
        </p:txBody>
      </p:sp>
      <p:sp>
        <p:nvSpPr>
          <p:cNvPr id="196" name="Text Placeholder 2"/>
          <p:cNvSpPr txBox="1">
            <a:spLocks noGrp="1"/>
          </p:cNvSpPr>
          <p:nvPr>
            <p:ph type="body" idx="1"/>
          </p:nvPr>
        </p:nvSpPr>
        <p:spPr>
          <a:xfrm>
            <a:off x="397160" y="951343"/>
            <a:ext cx="11508515" cy="5634187"/>
          </a:xfrm>
          <a:prstGeom prst="rect">
            <a:avLst/>
          </a:prstGeom>
        </p:spPr>
        <p:txBody>
          <a:bodyPr/>
          <a:lstStyle/>
          <a:p>
            <a:pPr>
              <a:defRPr sz="2400">
                <a:solidFill>
                  <a:srgbClr val="000000"/>
                </a:solidFill>
              </a:defRPr>
            </a:pPr>
            <a:r>
              <a:t>To design an automated Irrigation System using IoT </a:t>
            </a:r>
          </a:p>
          <a:p>
            <a:pPr marL="0" indent="0">
              <a:buSzTx/>
              <a:buNone/>
              <a:defRPr sz="2400">
                <a:solidFill>
                  <a:srgbClr val="000000"/>
                </a:solidFill>
              </a:defRPr>
            </a:pPr>
            <a:endParaRPr/>
          </a:p>
          <a:p>
            <a:pPr>
              <a:defRPr sz="2400">
                <a:solidFill>
                  <a:srgbClr val="000000"/>
                </a:solidFill>
              </a:defRPr>
            </a:pPr>
            <a:r>
              <a:t>To monitor the soil moisture content and environment temperature </a:t>
            </a:r>
          </a:p>
          <a:p>
            <a:pPr marL="0" indent="0">
              <a:buSzTx/>
              <a:buNone/>
              <a:defRPr sz="2400">
                <a:solidFill>
                  <a:srgbClr val="000000"/>
                </a:solidFill>
              </a:defRPr>
            </a:pPr>
            <a:endParaRPr/>
          </a:p>
          <a:p>
            <a:pPr>
              <a:defRPr sz="2400">
                <a:solidFill>
                  <a:srgbClr val="000000"/>
                </a:solidFill>
              </a:defRPr>
            </a:pPr>
            <a:r>
              <a:t>To relay the obtained data to the user via NodeMCU and Blynk App </a:t>
            </a:r>
          </a:p>
          <a:p>
            <a:pPr marL="0" indent="0">
              <a:buSzTx/>
              <a:buNone/>
              <a:defRPr sz="2400">
                <a:solidFill>
                  <a:srgbClr val="000000"/>
                </a:solidFill>
              </a:defRPr>
            </a:pPr>
            <a:endParaRPr/>
          </a:p>
          <a:p>
            <a:pPr>
              <a:defRPr sz="2400">
                <a:solidFill>
                  <a:srgbClr val="000000"/>
                </a:solidFill>
              </a:defRPr>
            </a:pPr>
            <a:r>
              <a:t>To automate the process of irrigation based on the obtained data</a:t>
            </a:r>
          </a:p>
        </p:txBody>
      </p:sp>
    </p:spTree>
  </p:cSld>
  <p:clrMapOvr>
    <a:masterClrMapping/>
  </p:clrMapOvr>
  <p:transition spd="med"/>
</p:sld>
</file>

<file path=ppt/theme/theme1.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1_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1_Office Theme">
      <a:majorFont>
        <a:latin typeface="Helvetica"/>
        <a:ea typeface="Helvetica"/>
        <a:cs typeface="Helvetica"/>
      </a:majorFont>
      <a:minorFont>
        <a:latin typeface="Calibri"/>
        <a:ea typeface="Calibri"/>
        <a:cs typeface="Calibri"/>
      </a:minorFont>
    </a:fontScheme>
    <a:fmtScheme name="1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22</TotalTime>
  <Words>2558</Words>
  <Application>Microsoft Office PowerPoint</Application>
  <PresentationFormat>Widescreen</PresentationFormat>
  <Paragraphs>237</Paragraphs>
  <Slides>38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38</vt:i4>
      </vt:variant>
    </vt:vector>
  </HeadingPairs>
  <TitlesOfParts>
    <vt:vector size="51" baseType="lpstr">
      <vt:lpstr>Arial</vt:lpstr>
      <vt:lpstr>Bookman Old Style</vt:lpstr>
      <vt:lpstr>Calibri</vt:lpstr>
      <vt:lpstr>Calibri Light</vt:lpstr>
      <vt:lpstr>Georgia</vt:lpstr>
      <vt:lpstr>Helvetica</vt:lpstr>
      <vt:lpstr>Helvetica Neue</vt:lpstr>
      <vt:lpstr>Playfair Display</vt:lpstr>
      <vt:lpstr>Symbol</vt:lpstr>
      <vt:lpstr>Times New Roman</vt:lpstr>
      <vt:lpstr>Times Roman</vt:lpstr>
      <vt:lpstr>Trebuchet MS</vt:lpstr>
      <vt:lpstr>1_Office Theme</vt:lpstr>
      <vt:lpstr>PowerPoint Presentation</vt:lpstr>
      <vt:lpstr>PowerPoint Presentation</vt:lpstr>
      <vt:lpstr>INTRODUCTION</vt:lpstr>
      <vt:lpstr>Literature Review-1</vt:lpstr>
      <vt:lpstr>Literature Review-2</vt:lpstr>
      <vt:lpstr>Literature Review-3</vt:lpstr>
      <vt:lpstr>Literature Review-4</vt:lpstr>
      <vt:lpstr>Problem statement and Motivation</vt:lpstr>
      <vt:lpstr>Objectives</vt:lpstr>
      <vt:lpstr>Methodology</vt:lpstr>
      <vt:lpstr>Methodology</vt:lpstr>
      <vt:lpstr>Methodology</vt:lpstr>
      <vt:lpstr>APPARATUS</vt:lpstr>
      <vt:lpstr>APPARATUS</vt:lpstr>
      <vt:lpstr>APPARATUS</vt:lpstr>
      <vt:lpstr>APPARATUS</vt:lpstr>
      <vt:lpstr>APPARATUS</vt:lpstr>
      <vt:lpstr>APPARATUS</vt:lpstr>
      <vt:lpstr>APPARATUS</vt:lpstr>
      <vt:lpstr>APPARATUS</vt:lpstr>
      <vt:lpstr>APPARATUS</vt:lpstr>
      <vt:lpstr>Physics principles governing the project</vt:lpstr>
      <vt:lpstr>Physics principles governing the project</vt:lpstr>
      <vt:lpstr>Electrical circuit</vt:lpstr>
      <vt:lpstr>Electrical circuit</vt:lpstr>
      <vt:lpstr>Civil applications of the idea</vt:lpstr>
      <vt:lpstr>Practical Applications</vt:lpstr>
      <vt:lpstr>Experimental Details</vt:lpstr>
      <vt:lpstr>PowerPoint Presentation</vt:lpstr>
      <vt:lpstr>PowerPoint Presentation</vt:lpstr>
      <vt:lpstr>TESTING </vt:lpstr>
      <vt:lpstr>TESTING</vt:lpstr>
      <vt:lpstr>Testing</vt:lpstr>
      <vt:lpstr>PowerPoint Presentation</vt:lpstr>
      <vt:lpstr>TESTING</vt:lpstr>
      <vt:lpstr>Results &amp; Discussions </vt:lpstr>
      <vt:lpstr>Future Scope of the Project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Neha N</dc:creator>
  <cp:lastModifiedBy>Neha N</cp:lastModifiedBy>
  <cp:revision>7</cp:revision>
  <dcterms:modified xsi:type="dcterms:W3CDTF">2022-07-06T10:48:56Z</dcterms:modified>
</cp:coreProperties>
</file>